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6" r:id="rId5"/>
  </p:sldMasterIdLst>
  <p:notesMasterIdLst>
    <p:notesMasterId r:id="rId29"/>
  </p:notesMasterIdLst>
  <p:sldIdLst>
    <p:sldId id="2147476489" r:id="rId6"/>
    <p:sldId id="2147476490" r:id="rId7"/>
    <p:sldId id="2147476413" r:id="rId8"/>
    <p:sldId id="2147476415" r:id="rId9"/>
    <p:sldId id="2147476417" r:id="rId10"/>
    <p:sldId id="2147476511" r:id="rId11"/>
    <p:sldId id="2147476468" r:id="rId12"/>
    <p:sldId id="2147476467" r:id="rId13"/>
    <p:sldId id="2147476397" r:id="rId14"/>
    <p:sldId id="2147476416" r:id="rId15"/>
    <p:sldId id="2147476398" r:id="rId16"/>
    <p:sldId id="2147476399" r:id="rId17"/>
    <p:sldId id="2147476400" r:id="rId18"/>
    <p:sldId id="2147476404" r:id="rId19"/>
    <p:sldId id="2147476418" r:id="rId20"/>
    <p:sldId id="2147476405" r:id="rId21"/>
    <p:sldId id="2147476406" r:id="rId22"/>
    <p:sldId id="2147476407" r:id="rId23"/>
    <p:sldId id="2147476408" r:id="rId24"/>
    <p:sldId id="2147476423" r:id="rId25"/>
    <p:sldId id="2147476420" r:id="rId26"/>
    <p:sldId id="2147476508" r:id="rId27"/>
    <p:sldId id="2147476510"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aims Expenditure and Premium Data Reporting" id="{D2418238-0829-44AD-AF54-C442B54F7E44}">
          <p14:sldIdLst>
            <p14:sldId id="2147476489"/>
            <p14:sldId id="2147476490"/>
            <p14:sldId id="2147476413"/>
            <p14:sldId id="2147476415"/>
            <p14:sldId id="2147476417"/>
            <p14:sldId id="2147476511"/>
            <p14:sldId id="2147476468"/>
            <p14:sldId id="2147476467"/>
            <p14:sldId id="2147476397"/>
            <p14:sldId id="2147476416"/>
            <p14:sldId id="2147476398"/>
            <p14:sldId id="2147476399"/>
            <p14:sldId id="2147476400"/>
            <p14:sldId id="2147476404"/>
            <p14:sldId id="2147476418"/>
            <p14:sldId id="2147476405"/>
            <p14:sldId id="2147476406"/>
            <p14:sldId id="2147476407"/>
            <p14:sldId id="2147476408"/>
            <p14:sldId id="2147476423"/>
            <p14:sldId id="2147476420"/>
            <p14:sldId id="2147476508"/>
            <p14:sldId id="21474765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94247-E44C-BE3D-AB46-6708BEFB6B66}" name="Jeffrey Peed" initials="JP" userId="S::jpeed@captechventures.com::642227e5-a2ad-490f-93bf-fbb040526956" providerId="AD"/>
  <p188:author id="{97CFBB4B-93B6-2A42-A14A-70418D108BB7}" name="Alisha Hukmani" initials="AH" userId="S::ahukmani@captechventures.com::2c07b133-01ae-44be-bd87-344a8abfcd46" providerId="AD"/>
  <p188:author id="{C4E8BE8C-4770-B39C-292F-C8802C54D737}" name="Nicolette Lerch" initials="NL" userId="S::nlerch@captechventures.com::acbd4681-eff0-4ccd-bab2-4f089cf7f98c" providerId="AD"/>
  <p188:author id="{5F1F3295-100B-6FCD-CBE4-518CF9DA9802}" name="Amanda Davis" initials="AD" userId="S::andavis@captechventures.com::ee299178-abe4-432d-b7a4-c8cfdd45cb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0A825D6-9B35-4A86-9ED6-58F1F47E5372}" type="datetimeFigureOut">
              <a:rPr lang="en-US" smtClean="0"/>
              <a:t>8/11/2025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1C28086-E245-45C9-B44A-13FF3C6F493D}" type="slidenum">
              <a:rPr lang="en-US" smtClean="0"/>
              <a:t>‹#›</a:t>
            </a:fld>
            <a:endParaRPr lang="en-US"/>
          </a:p>
        </p:txBody>
      </p:sp>
    </p:spTree>
    <p:extLst>
      <p:ext uri="{BB962C8B-B14F-4D97-AF65-F5344CB8AC3E}">
        <p14:creationId xmlns:p14="http://schemas.microsoft.com/office/powerpoint/2010/main" val="30531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4FB5-B2AF-41E0-E288-193EF9447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73F5F-B1B3-91FD-DCA6-44F2097B3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22518-74D9-E32C-0257-3A523B8261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A9D1DC-C5D6-C320-BD1C-9D08FC332455}"/>
              </a:ext>
            </a:extLst>
          </p:cNvPr>
          <p:cNvSpPr>
            <a:spLocks noGrp="1"/>
          </p:cNvSpPr>
          <p:nvPr>
            <p:ph type="sldNum" sz="quarter" idx="5"/>
          </p:nvPr>
        </p:nvSpPr>
        <p:spPr/>
        <p:txBody>
          <a:bodyPr/>
          <a:lstStyle/>
          <a:p>
            <a:fld id="{11C28086-E245-45C9-B44A-13FF3C6F493D}" type="slidenum">
              <a:rPr lang="en-US" smtClean="0"/>
              <a:t>1</a:t>
            </a:fld>
            <a:endParaRPr lang="en-US"/>
          </a:p>
        </p:txBody>
      </p:sp>
    </p:spTree>
    <p:extLst>
      <p:ext uri="{BB962C8B-B14F-4D97-AF65-F5344CB8AC3E}">
        <p14:creationId xmlns:p14="http://schemas.microsoft.com/office/powerpoint/2010/main" val="317460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FBDA-57FF-2B00-4EEA-41107E912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97F52-D0CE-C3A7-A8A9-898148832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7933D-2197-4135-7498-E122913B6E26}"/>
              </a:ext>
            </a:extLst>
          </p:cNvPr>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a:extLst>
              <a:ext uri="{FF2B5EF4-FFF2-40B4-BE49-F238E27FC236}">
                <a16:creationId xmlns:a16="http://schemas.microsoft.com/office/drawing/2014/main" id="{17A3A88A-07AE-F488-5EA2-63FC3703C988}"/>
              </a:ext>
            </a:extLst>
          </p:cNvPr>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63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9B9D6-F712-E8DA-75E3-A16E611E8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F32BB-CE51-8907-CF99-A9A004C20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F3026-1BDB-FB25-8AB5-4654D49446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a:t>
            </a:r>
          </a:p>
          <a:p>
            <a:endParaRPr lang="en-US"/>
          </a:p>
        </p:txBody>
      </p:sp>
      <p:sp>
        <p:nvSpPr>
          <p:cNvPr id="4" name="Slide Number Placeholder 3">
            <a:extLst>
              <a:ext uri="{FF2B5EF4-FFF2-40B4-BE49-F238E27FC236}">
                <a16:creationId xmlns:a16="http://schemas.microsoft.com/office/drawing/2014/main" id="{B3E0E017-8313-C016-2CA2-2FA8F9D02263}"/>
              </a:ext>
            </a:extLst>
          </p:cNvPr>
          <p:cNvSpPr>
            <a:spLocks noGrp="1"/>
          </p:cNvSpPr>
          <p:nvPr>
            <p:ph type="sldNum" sz="quarter" idx="5"/>
          </p:nvPr>
        </p:nvSpPr>
        <p:spPr/>
        <p:txBody>
          <a:bodyPr/>
          <a:lstStyle/>
          <a:p>
            <a:fld id="{11C28086-E245-45C9-B44A-13FF3C6F493D}" type="slidenum">
              <a:rPr lang="en-US" smtClean="0"/>
              <a:t>7</a:t>
            </a:fld>
            <a:endParaRPr lang="en-US"/>
          </a:p>
        </p:txBody>
      </p:sp>
    </p:spTree>
    <p:extLst>
      <p:ext uri="{BB962C8B-B14F-4D97-AF65-F5344CB8AC3E}">
        <p14:creationId xmlns:p14="http://schemas.microsoft.com/office/powerpoint/2010/main" val="369279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C9C4-8248-482A-7FDA-FA49B894B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FACC8-CB33-A543-978A-642618AD3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E2EE8-9333-78C4-22C3-CD3BCE1645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a:t>
            </a:r>
          </a:p>
          <a:p>
            <a:endParaRPr lang="en-US"/>
          </a:p>
        </p:txBody>
      </p:sp>
      <p:sp>
        <p:nvSpPr>
          <p:cNvPr id="4" name="Slide Number Placeholder 3">
            <a:extLst>
              <a:ext uri="{FF2B5EF4-FFF2-40B4-BE49-F238E27FC236}">
                <a16:creationId xmlns:a16="http://schemas.microsoft.com/office/drawing/2014/main" id="{F7153B3F-BB90-3AE5-B683-67F6A02891DC}"/>
              </a:ext>
            </a:extLst>
          </p:cNvPr>
          <p:cNvSpPr>
            <a:spLocks noGrp="1"/>
          </p:cNvSpPr>
          <p:nvPr>
            <p:ph type="sldNum" sz="quarter" idx="5"/>
          </p:nvPr>
        </p:nvSpPr>
        <p:spPr/>
        <p:txBody>
          <a:bodyPr/>
          <a:lstStyle/>
          <a:p>
            <a:fld id="{11C28086-E245-45C9-B44A-13FF3C6F493D}" type="slidenum">
              <a:rPr lang="en-US" smtClean="0"/>
              <a:t>8</a:t>
            </a:fld>
            <a:endParaRPr lang="en-US"/>
          </a:p>
        </p:txBody>
      </p:sp>
    </p:spTree>
    <p:extLst>
      <p:ext uri="{BB962C8B-B14F-4D97-AF65-F5344CB8AC3E}">
        <p14:creationId xmlns:p14="http://schemas.microsoft.com/office/powerpoint/2010/main" val="182493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23</a:t>
            </a:fld>
            <a:endParaRPr lang="en-US"/>
          </a:p>
        </p:txBody>
      </p:sp>
    </p:spTree>
    <p:extLst>
      <p:ext uri="{BB962C8B-B14F-4D97-AF65-F5344CB8AC3E}">
        <p14:creationId xmlns:p14="http://schemas.microsoft.com/office/powerpoint/2010/main" val="2820253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pic>
        <p:nvPicPr>
          <p:cNvPr id="6" name="Picture 5" descr="300 pixel state seal">
            <a:extLst>
              <a:ext uri="{FF2B5EF4-FFF2-40B4-BE49-F238E27FC236}">
                <a16:creationId xmlns:a16="http://schemas.microsoft.com/office/drawing/2014/main" id="{A37A1336-9AC6-62F0-84B4-9E789F9AE2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40283"/>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138292180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7" name="Logo" descr="CapTech">
            <a:extLst>
              <a:ext uri="{FF2B5EF4-FFF2-40B4-BE49-F238E27FC236}">
                <a16:creationId xmlns:a16="http://schemas.microsoft.com/office/drawing/2014/main" id="{7C234AE4-7FE1-724B-A3A6-65CA89A5F98D}"/>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2478440584"/>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5" name="Logo" descr="CapTech">
            <a:extLst>
              <a:ext uri="{FF2B5EF4-FFF2-40B4-BE49-F238E27FC236}">
                <a16:creationId xmlns:a16="http://schemas.microsoft.com/office/drawing/2014/main" id="{F423BD2B-7279-9E08-27EA-09A928A6279E}"/>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101993957"/>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540282026"/>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197559110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321631038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359320822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4008464999"/>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1766264976"/>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335550522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9176136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174201345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9673817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8139585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19077327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15709475"/>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251930777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54574241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528777122"/>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544173297"/>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3595735395"/>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18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342146421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409897"/>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369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10681023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1565385007"/>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10271930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54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759879470"/>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162725904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9252638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7642488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554562280"/>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0935309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3873253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23438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82189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27759280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7683469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773149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115511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28729389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17036204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116513457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24393337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3107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0590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003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491426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7407242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9748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34661224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0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168838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90244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0209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69135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7870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465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381202"/>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5474583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591728"/>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31992050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8851134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586554"/>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120783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67228523"/>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2114492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4328833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32002562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569717"/>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14237293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530546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4251724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31232534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936274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629745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157349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13547293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20612741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749774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7426911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8385901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11109890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18676522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0466557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92048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4050381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13029156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3179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99741990"/>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1320221728"/>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39146471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7456590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250719588"/>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12551475"/>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314784946"/>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3329733437"/>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pic>
        <p:nvPicPr>
          <p:cNvPr id="4" name="Picture 3" descr="300 pixel state seal">
            <a:extLst>
              <a:ext uri="{FF2B5EF4-FFF2-40B4-BE49-F238E27FC236}">
                <a16:creationId xmlns:a16="http://schemas.microsoft.com/office/drawing/2014/main" id="{87E85389-2AEF-299D-06E0-CBF5350724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38985"/>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1811173616"/>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4149851216"/>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43789166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762934690"/>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69620616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21C921-B4BE-3BC6-DB4B-3CD5CEDE4B31}"/>
              </a:ext>
            </a:extLst>
          </p:cNvPr>
          <p:cNvSpPr>
            <a:spLocks noGrp="1"/>
          </p:cNvSpPr>
          <p:nvPr>
            <p:ph sz="quarter" idx="10"/>
          </p:nvPr>
        </p:nvSpPr>
        <p:spPr>
          <a:xfrm>
            <a:off x="1212407" y="3211850"/>
            <a:ext cx="3146425" cy="43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4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1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211724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24506653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5" name="Picture 4" descr="300 pixel state seal">
            <a:extLst>
              <a:ext uri="{FF2B5EF4-FFF2-40B4-BE49-F238E27FC236}">
                <a16:creationId xmlns:a16="http://schemas.microsoft.com/office/drawing/2014/main" id="{89346118-85B5-4561-7391-CA12BEABCB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810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425341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8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53965768"/>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222131011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458722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83704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508357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203240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06204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8912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0435746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73301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25752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59816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414233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756761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255425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128611371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6727"/>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564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6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2" name="Picture 1" descr="300 pixel state seal">
            <a:extLst>
              <a:ext uri="{FF2B5EF4-FFF2-40B4-BE49-F238E27FC236}">
                <a16:creationId xmlns:a16="http://schemas.microsoft.com/office/drawing/2014/main" id="{D84CC819-374D-509E-5465-259EB7FA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843" y="428044"/>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5429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98628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195265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3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186251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0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255853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4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6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0006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00022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6" name="Picture 5" descr="300 pixel state seal">
            <a:extLst>
              <a:ext uri="{FF2B5EF4-FFF2-40B4-BE49-F238E27FC236}">
                <a16:creationId xmlns:a16="http://schemas.microsoft.com/office/drawing/2014/main" id="{A1DEB2A1-120C-E779-D36F-85AB3B26AF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50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6956"/>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434765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746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411938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56293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0665"/>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22104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83596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1495690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7362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2" name="Picture 1" descr="300 pixel state seal">
            <a:extLst>
              <a:ext uri="{FF2B5EF4-FFF2-40B4-BE49-F238E27FC236}">
                <a16:creationId xmlns:a16="http://schemas.microsoft.com/office/drawing/2014/main" id="{4143224D-D8D1-86B0-D443-897F358FE4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328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67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298519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246710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2805723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880749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31970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758756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3985286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577361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24028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11728799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18503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1017259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3233645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4043190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705735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401013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2529723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7060"/>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247999"/>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219489415"/>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2123627538"/>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252547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1153273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37134380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2676601714"/>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141275918"/>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A131816F-8B6E-4EE8-5DDF-0370484C7BA5}"/>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03326"/>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7E95B628-27E9-60BC-8AAB-62110B41B88A}"/>
              </a:ext>
            </a:extLst>
          </p:cNvPr>
          <p:cNvPicPr>
            <a:picLocks noChangeAspect="1"/>
          </p:cNvPicPr>
          <p:nvPr userDrawn="1"/>
        </p:nvPicPr>
        <p:blipFill>
          <a:blip r:embed="rId2">
            <a:biLevel thresh="25000"/>
          </a:blip>
          <a:srcRect/>
          <a:stretch/>
        </p:blipFill>
        <p:spPr>
          <a:xfrm>
            <a:off x="10762444" y="6340389"/>
            <a:ext cx="1131575" cy="274320"/>
          </a:xfrm>
          <a:prstGeom prst="rect">
            <a:avLst/>
          </a:prstGeom>
        </p:spPr>
      </p:pic>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47774"/>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pic>
        <p:nvPicPr>
          <p:cNvPr id="2" name="Logo" descr="CapTech">
            <a:extLst>
              <a:ext uri="{FF2B5EF4-FFF2-40B4-BE49-F238E27FC236}">
                <a16:creationId xmlns:a16="http://schemas.microsoft.com/office/drawing/2014/main" id="{2C69D943-1A37-9513-8518-9A21BFDB17A7}"/>
              </a:ext>
            </a:extLst>
          </p:cNvPr>
          <p:cNvPicPr>
            <a:picLocks noChangeAspect="1"/>
          </p:cNvPicPr>
          <p:nvPr userDrawn="1"/>
        </p:nvPicPr>
        <p:blipFill>
          <a:blip r:embed="rId2"/>
          <a:srcRect/>
          <a:stretch/>
        </p:blipFill>
        <p:spPr>
          <a:xfrm>
            <a:off x="5530214" y="5964622"/>
            <a:ext cx="1131573" cy="274320"/>
          </a:xfrm>
          <a:prstGeom prst="rect">
            <a:avLst/>
          </a:prstGeom>
        </p:spPr>
      </p:pic>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128172218"/>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19603951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4" name="Logo" descr="CapTech">
            <a:extLst>
              <a:ext uri="{FF2B5EF4-FFF2-40B4-BE49-F238E27FC236}">
                <a16:creationId xmlns:a16="http://schemas.microsoft.com/office/drawing/2014/main" id="{55B3BC8B-BB33-4264-19E9-39007A711C46}"/>
              </a:ext>
            </a:extLst>
          </p:cNvPr>
          <p:cNvPicPr>
            <a:picLocks noChangeAspect="1"/>
          </p:cNvPicPr>
          <p:nvPr userDrawn="1"/>
        </p:nvPicPr>
        <p:blipFill>
          <a:blip r:embed="rId2"/>
          <a:srcRect/>
          <a:stretch/>
        </p:blipFill>
        <p:spPr>
          <a:xfrm>
            <a:off x="929368" y="688486"/>
            <a:ext cx="1131573" cy="274320"/>
          </a:xfrm>
          <a:prstGeom prst="rect">
            <a:avLst/>
          </a:prstGeom>
        </p:spPr>
      </p:pic>
    </p:spTree>
    <p:extLst>
      <p:ext uri="{BB962C8B-B14F-4D97-AF65-F5344CB8AC3E}">
        <p14:creationId xmlns:p14="http://schemas.microsoft.com/office/powerpoint/2010/main" val="312165518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63" Type="http://schemas.openxmlformats.org/officeDocument/2006/relationships/slideLayout" Target="../slideLayouts/slideLayout157.xml"/><Relationship Id="rId68" Type="http://schemas.openxmlformats.org/officeDocument/2006/relationships/slideLayout" Target="../slideLayouts/slideLayout162.xml"/><Relationship Id="rId76" Type="http://schemas.openxmlformats.org/officeDocument/2006/relationships/slideLayout" Target="../slideLayouts/slideLayout170.xml"/><Relationship Id="rId84" Type="http://schemas.openxmlformats.org/officeDocument/2006/relationships/slideLayout" Target="../slideLayouts/slideLayout178.xml"/><Relationship Id="rId89" Type="http://schemas.openxmlformats.org/officeDocument/2006/relationships/slideLayout" Target="../slideLayouts/slideLayout183.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92" Type="http://schemas.openxmlformats.org/officeDocument/2006/relationships/slideLayout" Target="../slideLayouts/slideLayout186.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66" Type="http://schemas.openxmlformats.org/officeDocument/2006/relationships/slideLayout" Target="../slideLayouts/slideLayout160.xml"/><Relationship Id="rId74" Type="http://schemas.openxmlformats.org/officeDocument/2006/relationships/slideLayout" Target="../slideLayouts/slideLayout168.xml"/><Relationship Id="rId79" Type="http://schemas.openxmlformats.org/officeDocument/2006/relationships/slideLayout" Target="../slideLayouts/slideLayout173.xml"/><Relationship Id="rId87" Type="http://schemas.openxmlformats.org/officeDocument/2006/relationships/slideLayout" Target="../slideLayouts/slideLayout181.xml"/><Relationship Id="rId5" Type="http://schemas.openxmlformats.org/officeDocument/2006/relationships/slideLayout" Target="../slideLayouts/slideLayout99.xml"/><Relationship Id="rId61" Type="http://schemas.openxmlformats.org/officeDocument/2006/relationships/slideLayout" Target="../slideLayouts/slideLayout155.xml"/><Relationship Id="rId82" Type="http://schemas.openxmlformats.org/officeDocument/2006/relationships/slideLayout" Target="../slideLayouts/slideLayout176.xml"/><Relationship Id="rId90" Type="http://schemas.openxmlformats.org/officeDocument/2006/relationships/slideLayout" Target="../slideLayouts/slideLayout184.xml"/><Relationship Id="rId95" Type="http://schemas.openxmlformats.org/officeDocument/2006/relationships/theme" Target="../theme/theme2.xml"/><Relationship Id="rId19" Type="http://schemas.openxmlformats.org/officeDocument/2006/relationships/slideLayout" Target="../slideLayouts/slideLayout11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slideLayout" Target="../slideLayouts/slideLayout150.xml"/><Relationship Id="rId64" Type="http://schemas.openxmlformats.org/officeDocument/2006/relationships/slideLayout" Target="../slideLayouts/slideLayout158.xml"/><Relationship Id="rId69" Type="http://schemas.openxmlformats.org/officeDocument/2006/relationships/slideLayout" Target="../slideLayouts/slideLayout163.xml"/><Relationship Id="rId77" Type="http://schemas.openxmlformats.org/officeDocument/2006/relationships/slideLayout" Target="../slideLayouts/slideLayout171.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80" Type="http://schemas.openxmlformats.org/officeDocument/2006/relationships/slideLayout" Target="../slideLayouts/slideLayout174.xml"/><Relationship Id="rId85" Type="http://schemas.openxmlformats.org/officeDocument/2006/relationships/slideLayout" Target="../slideLayouts/slideLayout179.xml"/><Relationship Id="rId93" Type="http://schemas.openxmlformats.org/officeDocument/2006/relationships/slideLayout" Target="../slideLayouts/slideLayout187.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 Id="rId67" Type="http://schemas.openxmlformats.org/officeDocument/2006/relationships/slideLayout" Target="../slideLayouts/slideLayout161.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70" Type="http://schemas.openxmlformats.org/officeDocument/2006/relationships/slideLayout" Target="../slideLayouts/slideLayout164.xml"/><Relationship Id="rId75" Type="http://schemas.openxmlformats.org/officeDocument/2006/relationships/slideLayout" Target="../slideLayouts/slideLayout169.xml"/><Relationship Id="rId83" Type="http://schemas.openxmlformats.org/officeDocument/2006/relationships/slideLayout" Target="../slideLayouts/slideLayout177.xml"/><Relationship Id="rId88" Type="http://schemas.openxmlformats.org/officeDocument/2006/relationships/slideLayout" Target="../slideLayouts/slideLayout182.xml"/><Relationship Id="rId91" Type="http://schemas.openxmlformats.org/officeDocument/2006/relationships/slideLayout" Target="../slideLayouts/slideLayout185.xml"/><Relationship Id="rId96" Type="http://schemas.openxmlformats.org/officeDocument/2006/relationships/image" Target="../media/image1.emf"/><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73" Type="http://schemas.openxmlformats.org/officeDocument/2006/relationships/slideLayout" Target="../slideLayouts/slideLayout167.xml"/><Relationship Id="rId78" Type="http://schemas.openxmlformats.org/officeDocument/2006/relationships/slideLayout" Target="../slideLayouts/slideLayout172.xml"/><Relationship Id="rId81" Type="http://schemas.openxmlformats.org/officeDocument/2006/relationships/slideLayout" Target="../slideLayouts/slideLayout175.xml"/><Relationship Id="rId86" Type="http://schemas.openxmlformats.org/officeDocument/2006/relationships/slideLayout" Target="../slideLayouts/slideLayout180.xml"/><Relationship Id="rId94" Type="http://schemas.openxmlformats.org/officeDocument/2006/relationships/slideLayout" Target="../slideLayouts/slideLayout188.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6">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2025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30944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6">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1256621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808" r:id="rId52"/>
    <p:sldLayoutId id="2147483809" r:id="rId53"/>
    <p:sldLayoutId id="2147483810" r:id="rId54"/>
    <p:sldLayoutId id="2147483811" r:id="rId55"/>
    <p:sldLayoutId id="2147483812" r:id="rId56"/>
    <p:sldLayoutId id="2147483813" r:id="rId57"/>
    <p:sldLayoutId id="2147483814" r:id="rId58"/>
    <p:sldLayoutId id="2147483815" r:id="rId59"/>
    <p:sldLayoutId id="2147483816" r:id="rId60"/>
    <p:sldLayoutId id="2147483817" r:id="rId61"/>
    <p:sldLayoutId id="2147483818" r:id="rId62"/>
    <p:sldLayoutId id="2147483819" r:id="rId63"/>
    <p:sldLayoutId id="2147483820" r:id="rId64"/>
    <p:sldLayoutId id="2147483821" r:id="rId65"/>
    <p:sldLayoutId id="2147483822" r:id="rId66"/>
    <p:sldLayoutId id="2147483823" r:id="rId67"/>
    <p:sldLayoutId id="2147483824" r:id="rId68"/>
    <p:sldLayoutId id="2147483825" r:id="rId69"/>
    <p:sldLayoutId id="2147483826" r:id="rId70"/>
    <p:sldLayoutId id="2147483827" r:id="rId71"/>
    <p:sldLayoutId id="2147483828" r:id="rId72"/>
    <p:sldLayoutId id="2147483829" r:id="rId73"/>
    <p:sldLayoutId id="2147483830" r:id="rId74"/>
    <p:sldLayoutId id="2147483831" r:id="rId75"/>
    <p:sldLayoutId id="2147483832" r:id="rId76"/>
    <p:sldLayoutId id="2147483833" r:id="rId77"/>
    <p:sldLayoutId id="2147483834" r:id="rId78"/>
    <p:sldLayoutId id="2147483835" r:id="rId79"/>
    <p:sldLayoutId id="2147483836" r:id="rId80"/>
    <p:sldLayoutId id="2147483837" r:id="rId81"/>
    <p:sldLayoutId id="2147483838" r:id="rId82"/>
    <p:sldLayoutId id="2147483839" r:id="rId83"/>
    <p:sldLayoutId id="2147483840" r:id="rId84"/>
    <p:sldLayoutId id="2147483841" r:id="rId85"/>
    <p:sldLayoutId id="2147483842" r:id="rId86"/>
    <p:sldLayoutId id="2147483843" r:id="rId87"/>
    <p:sldLayoutId id="2147483844" r:id="rId88"/>
    <p:sldLayoutId id="2147483845" r:id="rId89"/>
    <p:sldLayoutId id="2147483846" r:id="rId90"/>
    <p:sldLayoutId id="2147483847" r:id="rId91"/>
    <p:sldLayoutId id="2147483848" r:id="rId92"/>
    <p:sldLayoutId id="2147483849" r:id="rId93"/>
    <p:sldLayoutId id="2147483850" r:id="rId94"/>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3" Type="http://schemas.openxmlformats.org/officeDocument/2006/relationships/hyperlink" Target="mailto:wcsra@dir.nv.gov" TargetMode="External"/><Relationship Id="rId2" Type="http://schemas.openxmlformats.org/officeDocument/2006/relationships/notesSlide" Target="../notesSlides/notesSlide5.xml"/><Relationship Id="rId1" Type="http://schemas.openxmlformats.org/officeDocument/2006/relationships/slideLayout" Target="../slideLayouts/slideLayout96.xml"/><Relationship Id="rId4" Type="http://schemas.openxmlformats.org/officeDocument/2006/relationships/hyperlink" Target="mailto:wcassessment@business.nv.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3DA11-8FCB-4AFA-772F-CEB84166C3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B2CF25-AD12-0757-E5E9-E4F1E9CC9802}"/>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C6F23B7E-6736-726D-54FA-1AFFA20CC55F}"/>
              </a:ext>
            </a:extLst>
          </p:cNvPr>
          <p:cNvSpPr>
            <a:spLocks noGrp="1"/>
          </p:cNvSpPr>
          <p:nvPr>
            <p:ph type="body" sz="quarter" idx="19"/>
          </p:nvPr>
        </p:nvSpPr>
        <p:spPr/>
        <p:txBody>
          <a:bodyPr vert="horz" lIns="0" tIns="0" rIns="0" bIns="0" rtlCol="0" anchor="t">
            <a:noAutofit/>
          </a:bodyPr>
          <a:lstStyle/>
          <a:p>
            <a:r>
              <a:rPr lang="en-US">
                <a:latin typeface="Aptos"/>
              </a:rPr>
              <a:t>BIANNUAL WEBFORM SUBMISSION</a:t>
            </a:r>
            <a:endParaRPr lang="en-US">
              <a:latin typeface="Aptos" panose="020B0004020202020204" pitchFamily="34" charset="0"/>
            </a:endParaRPr>
          </a:p>
        </p:txBody>
      </p:sp>
      <p:sp>
        <p:nvSpPr>
          <p:cNvPr id="4" name="Title 3">
            <a:extLst>
              <a:ext uri="{FF2B5EF4-FFF2-40B4-BE49-F238E27FC236}">
                <a16:creationId xmlns:a16="http://schemas.microsoft.com/office/drawing/2014/main" id="{5FC5B410-A536-10C0-D34F-4DFCA3101D44}"/>
              </a:ext>
            </a:extLst>
          </p:cNvPr>
          <p:cNvSpPr>
            <a:spLocks noGrp="1"/>
          </p:cNvSpPr>
          <p:nvPr>
            <p:ph type="title"/>
          </p:nvPr>
        </p:nvSpPr>
        <p:spPr/>
        <p:txBody>
          <a:bodyPr/>
          <a:lstStyle/>
          <a:p>
            <a:r>
              <a:rPr lang="en-US" dirty="0">
                <a:latin typeface="Aptos"/>
              </a:rPr>
              <a:t>Claims Expenditure &amp; Premium Data Reporting</a:t>
            </a:r>
            <a:endParaRPr lang="en-US" dirty="0">
              <a:latin typeface="Aptos" panose="020B0004020202020204" pitchFamily="34" charset="0"/>
            </a:endParaRPr>
          </a:p>
        </p:txBody>
      </p:sp>
      <p:pic>
        <p:nvPicPr>
          <p:cNvPr id="6" name="Picture Placeholder 8">
            <a:extLst>
              <a:ext uri="{FF2B5EF4-FFF2-40B4-BE49-F238E27FC236}">
                <a16:creationId xmlns:a16="http://schemas.microsoft.com/office/drawing/2014/main" id="{CCA9036E-D760-EA6A-BBE2-594F36093D33}"/>
              </a:ext>
            </a:extLst>
          </p:cNvPr>
          <p:cNvPicPr>
            <a:picLocks noGrp="1" noChangeAspect="1"/>
          </p:cNvPicPr>
          <p:nvPr>
            <p:ph type="pic" sz="quarter" idx="13"/>
          </p:nvPr>
        </p:nvPicPr>
        <p:blipFill>
          <a:blip r:embed="rId3"/>
          <a:srcRect l="20649" r="20649"/>
          <a:stretch>
            <a:fillRect/>
          </a:stretch>
        </p:blipFill>
        <p:spPr>
          <a:xfrm>
            <a:off x="6980365" y="685800"/>
            <a:ext cx="4827587" cy="5486400"/>
          </a:xfrm>
        </p:spPr>
      </p:pic>
    </p:spTree>
    <p:extLst>
      <p:ext uri="{BB962C8B-B14F-4D97-AF65-F5344CB8AC3E}">
        <p14:creationId xmlns:p14="http://schemas.microsoft.com/office/powerpoint/2010/main" val="244078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E49C-5505-26C0-6EBD-2C456422E0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447929-C843-0177-5D9D-DD202187F9BE}"/>
              </a:ext>
            </a:extLst>
          </p:cNvPr>
          <p:cNvSpPr>
            <a:spLocks noGrp="1"/>
          </p:cNvSpPr>
          <p:nvPr>
            <p:ph type="body" sz="quarter" idx="79"/>
          </p:nvPr>
        </p:nvSpPr>
        <p:spPr>
          <a:xfrm>
            <a:off x="609600" y="1154569"/>
            <a:ext cx="10972800" cy="566309"/>
          </a:xfrm>
        </p:spPr>
        <p:txBody>
          <a:bodyPr/>
          <a:lstStyle/>
          <a:p>
            <a:r>
              <a:rPr lang="en-US"/>
              <a:t>When navigating to the webform using the link in the Forms and Tools menu, first you will be brought to the Claims Expenditure and Premium Data Landing Page which stores all the available data call windows for a given Insurer. The new submission will display as “Response Needed” and can be opened using the “Open Form” option in the action menu.</a:t>
            </a:r>
          </a:p>
        </p:txBody>
      </p:sp>
      <p:sp>
        <p:nvSpPr>
          <p:cNvPr id="3" name="Title 2">
            <a:extLst>
              <a:ext uri="{FF2B5EF4-FFF2-40B4-BE49-F238E27FC236}">
                <a16:creationId xmlns:a16="http://schemas.microsoft.com/office/drawing/2014/main" id="{EF89C6CF-327E-88CB-7538-41D5A3267CA2}"/>
              </a:ext>
            </a:extLst>
          </p:cNvPr>
          <p:cNvSpPr>
            <a:spLocks noGrp="1"/>
          </p:cNvSpPr>
          <p:nvPr>
            <p:ph type="title"/>
          </p:nvPr>
        </p:nvSpPr>
        <p:spPr/>
        <p:txBody>
          <a:bodyPr/>
          <a:lstStyle/>
          <a:p>
            <a:r>
              <a:rPr lang="en-US"/>
              <a:t>Claims Expenditure and Premium Data Page</a:t>
            </a:r>
          </a:p>
        </p:txBody>
      </p:sp>
      <p:sp>
        <p:nvSpPr>
          <p:cNvPr id="10" name="Rectangle 9">
            <a:extLst>
              <a:ext uri="{FF2B5EF4-FFF2-40B4-BE49-F238E27FC236}">
                <a16:creationId xmlns:a16="http://schemas.microsoft.com/office/drawing/2014/main" id="{612EB2DA-F40A-E2E8-BE17-B1EC19DB4A48}"/>
              </a:ext>
            </a:extLst>
          </p:cNvPr>
          <p:cNvSpPr/>
          <p:nvPr/>
        </p:nvSpPr>
        <p:spPr>
          <a:xfrm>
            <a:off x="401401" y="3306520"/>
            <a:ext cx="1769515" cy="2094001"/>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marL="0" marR="0" lvl="0" indent="0" algn="ctr" defTabSz="914377" rtl="0" eaLnBrk="1" fontAlgn="auto" latinLnBrk="0" hangingPunct="1">
              <a:lnSpc>
                <a:spcPct val="120000"/>
              </a:lnSpc>
              <a:spcBef>
                <a:spcPts val="0"/>
              </a:spcBef>
              <a:spcAft>
                <a:spcPts val="0"/>
              </a:spcAft>
              <a:buClr>
                <a:srgbClr val="333F48"/>
              </a:buClr>
              <a:buSzTx/>
              <a:buFontTx/>
              <a:buNone/>
              <a:tabLst/>
              <a:defRPr/>
            </a:pPr>
            <a:r>
              <a:rPr kumimoji="0" lang="en-US" sz="1400" b="1" i="0" u="none" strike="noStrike" kern="900" cap="none" spc="0" normalizeH="0" baseline="0" noProof="0">
                <a:ln>
                  <a:noFill/>
                </a:ln>
                <a:solidFill>
                  <a:srgbClr val="333F48"/>
                </a:solidFill>
                <a:effectLst/>
                <a:uLnTx/>
                <a:uFillTx/>
                <a:latin typeface="Aptos" panose="020B0004020202020204" pitchFamily="34" charset="0"/>
                <a:ea typeface="+mn-ea"/>
                <a:cs typeface="+mn-cs"/>
              </a:rPr>
              <a:t>Note: </a:t>
            </a:r>
            <a:r>
              <a:rPr kumimoji="0" lang="en-US" sz="1400" b="0" i="0" u="none" strike="noStrike" kern="900" cap="none" spc="0" normalizeH="0" baseline="0" noProof="0">
                <a:ln>
                  <a:noFill/>
                </a:ln>
                <a:solidFill>
                  <a:srgbClr val="333F48"/>
                </a:solidFill>
                <a:effectLst/>
                <a:uLnTx/>
                <a:uFillTx/>
                <a:latin typeface="Aptos" panose="020B0004020202020204" pitchFamily="34" charset="0"/>
                <a:ea typeface="+mn-ea"/>
                <a:cs typeface="+mn-cs"/>
              </a:rPr>
              <a:t>Data was migrated from the legacy system, so </a:t>
            </a:r>
            <a:r>
              <a:rPr kumimoji="0" lang="en-US" sz="1400" b="0" i="0" u="none" strike="noStrike" kern="1200" cap="none" spc="0" normalizeH="0" baseline="0" noProof="0">
                <a:ln>
                  <a:noFill/>
                </a:ln>
                <a:solidFill>
                  <a:srgbClr val="333F48"/>
                </a:solidFill>
                <a:effectLst/>
                <a:uLnTx/>
                <a:uFillTx/>
                <a:latin typeface="Aptos" panose="020B0004020202020204" pitchFamily="34" charset="0"/>
                <a:ea typeface="+mn-ea"/>
                <a:cs typeface="+mn-cs"/>
              </a:rPr>
              <a:t> you will notice the Submission Date and Filed/Updated by data will not be populated for those years </a:t>
            </a:r>
            <a:endParaRPr kumimoji="0" lang="en-US" sz="1400" b="0" i="0" u="none" strike="noStrike" kern="900" cap="none" spc="0" normalizeH="0" baseline="0" noProof="0">
              <a:ln>
                <a:noFill/>
              </a:ln>
              <a:solidFill>
                <a:srgbClr val="333F48"/>
              </a:solidFill>
              <a:effectLst/>
              <a:uLnTx/>
              <a:uFillTx/>
              <a:latin typeface="Aptos" panose="020B0004020202020204" pitchFamily="34" charset="0"/>
              <a:ea typeface="+mn-ea"/>
              <a:cs typeface="+mn-cs"/>
            </a:endParaRPr>
          </a:p>
        </p:txBody>
      </p:sp>
      <p:sp>
        <p:nvSpPr>
          <p:cNvPr id="7" name="Rectangle 6">
            <a:extLst>
              <a:ext uri="{FF2B5EF4-FFF2-40B4-BE49-F238E27FC236}">
                <a16:creationId xmlns:a16="http://schemas.microsoft.com/office/drawing/2014/main" id="{388A41A9-32CF-9BA1-86F2-2D38F1099568}"/>
              </a:ext>
            </a:extLst>
          </p:cNvPr>
          <p:cNvSpPr/>
          <p:nvPr/>
        </p:nvSpPr>
        <p:spPr>
          <a:xfrm>
            <a:off x="9880248" y="3764073"/>
            <a:ext cx="2023085" cy="1178897"/>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marL="0" marR="0" lvl="0" indent="0" algn="ctr" defTabSz="914377" rtl="0" eaLnBrk="1" fontAlgn="auto" latinLnBrk="0" hangingPunct="1">
              <a:lnSpc>
                <a:spcPct val="120000"/>
              </a:lnSpc>
              <a:spcBef>
                <a:spcPts val="0"/>
              </a:spcBef>
              <a:spcAft>
                <a:spcPts val="0"/>
              </a:spcAft>
              <a:buClr>
                <a:srgbClr val="333F48"/>
              </a:buClr>
              <a:buSzTx/>
              <a:buFontTx/>
              <a:buNone/>
              <a:tabLst/>
              <a:defRPr/>
            </a:pPr>
            <a:r>
              <a:rPr kumimoji="0" lang="en-US" sz="1400" b="1" i="0" u="none" strike="noStrike" kern="900" cap="none" spc="0" normalizeH="0" baseline="0" noProof="0">
                <a:ln>
                  <a:noFill/>
                </a:ln>
                <a:solidFill>
                  <a:srgbClr val="333F48"/>
                </a:solidFill>
                <a:effectLst/>
                <a:uLnTx/>
                <a:uFillTx/>
                <a:latin typeface="Aptos" panose="020B0004020202020204" pitchFamily="34" charset="0"/>
                <a:ea typeface="+mn-ea"/>
                <a:cs typeface="+mn-cs"/>
              </a:rPr>
              <a:t>Note: </a:t>
            </a:r>
            <a:r>
              <a:rPr kumimoji="0" lang="en-US" sz="1400" b="0" i="0" u="none" strike="noStrike" kern="1200" cap="none" spc="0" normalizeH="0" baseline="0" noProof="0">
                <a:ln>
                  <a:noFill/>
                </a:ln>
                <a:solidFill>
                  <a:srgbClr val="333F48"/>
                </a:solidFill>
                <a:effectLst/>
                <a:uLnTx/>
                <a:uFillTx/>
                <a:latin typeface="Aptos" panose="020B0004020202020204" pitchFamily="34" charset="0"/>
                <a:ea typeface="+mn-ea"/>
                <a:cs typeface="+mn-cs"/>
              </a:rPr>
              <a:t>Edit functionality is only available for the previous 3 years' worth of submissions</a:t>
            </a:r>
            <a:endParaRPr kumimoji="0" lang="en-US" sz="1600" b="0" i="0" u="none" strike="noStrike" kern="900" cap="none" spc="0" normalizeH="0" baseline="0" noProof="0">
              <a:ln>
                <a:noFill/>
              </a:ln>
              <a:solidFill>
                <a:srgbClr val="333F48"/>
              </a:solidFill>
              <a:effectLst/>
              <a:uLnTx/>
              <a:uFillTx/>
              <a:latin typeface="Aptos" panose="020B0004020202020204" pitchFamily="34" charset="0"/>
              <a:ea typeface="+mn-ea"/>
              <a:cs typeface="+mn-cs"/>
            </a:endParaRPr>
          </a:p>
        </p:txBody>
      </p:sp>
      <p:pic>
        <p:nvPicPr>
          <p:cNvPr id="15" name="Picture 14" descr="Table&#10;&#10;AI-generated content may be incorrect.">
            <a:extLst>
              <a:ext uri="{FF2B5EF4-FFF2-40B4-BE49-F238E27FC236}">
                <a16:creationId xmlns:a16="http://schemas.microsoft.com/office/drawing/2014/main" id="{432276E1-16A5-6434-CFC8-3B88F3F28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986" y="2051059"/>
            <a:ext cx="7251192" cy="4278449"/>
          </a:xfrm>
          <a:prstGeom prst="rect">
            <a:avLst/>
          </a:prstGeom>
        </p:spPr>
      </p:pic>
      <p:sp>
        <p:nvSpPr>
          <p:cNvPr id="6" name="Rectangle 5">
            <a:extLst>
              <a:ext uri="{FF2B5EF4-FFF2-40B4-BE49-F238E27FC236}">
                <a16:creationId xmlns:a16="http://schemas.microsoft.com/office/drawing/2014/main" id="{6FA4C1CD-0A6E-8F9B-ECBF-BD01A7436315}"/>
              </a:ext>
            </a:extLst>
          </p:cNvPr>
          <p:cNvSpPr/>
          <p:nvPr/>
        </p:nvSpPr>
        <p:spPr>
          <a:xfrm>
            <a:off x="5778857" y="3495770"/>
            <a:ext cx="966459"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3" name="Rectangle 12">
            <a:extLst>
              <a:ext uri="{FF2B5EF4-FFF2-40B4-BE49-F238E27FC236}">
                <a16:creationId xmlns:a16="http://schemas.microsoft.com/office/drawing/2014/main" id="{6DA013FB-F2A3-F84D-E21B-5E6644780577}"/>
              </a:ext>
            </a:extLst>
          </p:cNvPr>
          <p:cNvSpPr/>
          <p:nvPr/>
        </p:nvSpPr>
        <p:spPr>
          <a:xfrm>
            <a:off x="9039929" y="3751503"/>
            <a:ext cx="564132"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9" name="Rectangle 8">
            <a:extLst>
              <a:ext uri="{FF2B5EF4-FFF2-40B4-BE49-F238E27FC236}">
                <a16:creationId xmlns:a16="http://schemas.microsoft.com/office/drawing/2014/main" id="{BA809E5A-3734-4AB3-FB2D-B508449AD53D}"/>
              </a:ext>
            </a:extLst>
          </p:cNvPr>
          <p:cNvSpPr/>
          <p:nvPr/>
        </p:nvSpPr>
        <p:spPr>
          <a:xfrm>
            <a:off x="9349699" y="4088969"/>
            <a:ext cx="262380" cy="1546788"/>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283427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A42B0-38E6-A155-4CC8-97735FC9AC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7F9439-FA4B-D7A6-324B-815ECF973A15}"/>
              </a:ext>
            </a:extLst>
          </p:cNvPr>
          <p:cNvSpPr>
            <a:spLocks noGrp="1"/>
          </p:cNvSpPr>
          <p:nvPr>
            <p:ph type="body" sz="quarter" idx="79"/>
          </p:nvPr>
        </p:nvSpPr>
        <p:spPr>
          <a:xfrm>
            <a:off x="609600" y="1462431"/>
            <a:ext cx="10972800" cy="920093"/>
          </a:xfrm>
        </p:spPr>
        <p:txBody>
          <a:bodyPr/>
          <a:lstStyle/>
          <a:p>
            <a:r>
              <a:rPr lang="en-US">
                <a:latin typeface="Aptos"/>
              </a:rPr>
              <a:t>The Claims Expenditure and Premium Data Webform displays insurer information and includes fields to enter information for earned premiums and claim expenditures. Private carriers can submit claims expenditure information for decertified self-insured employers and/or decertified associations of self insurer employers.</a:t>
            </a:r>
          </a:p>
        </p:txBody>
      </p:sp>
      <p:sp>
        <p:nvSpPr>
          <p:cNvPr id="3" name="Title 2">
            <a:extLst>
              <a:ext uri="{FF2B5EF4-FFF2-40B4-BE49-F238E27FC236}">
                <a16:creationId xmlns:a16="http://schemas.microsoft.com/office/drawing/2014/main" id="{71E20364-098A-D270-3FFF-B8FA1B6FA243}"/>
              </a:ext>
            </a:extLst>
          </p:cNvPr>
          <p:cNvSpPr>
            <a:spLocks noGrp="1"/>
          </p:cNvSpPr>
          <p:nvPr>
            <p:ph type="title"/>
          </p:nvPr>
        </p:nvSpPr>
        <p:spPr/>
        <p:txBody>
          <a:bodyPr/>
          <a:lstStyle/>
          <a:p>
            <a:r>
              <a:rPr lang="en-US">
                <a:latin typeface="Aptos" panose="020B0004020202020204" pitchFamily="34" charset="0"/>
              </a:rPr>
              <a:t>Claims Expenditure and Premium Data Webform</a:t>
            </a:r>
          </a:p>
        </p:txBody>
      </p:sp>
      <p:sp>
        <p:nvSpPr>
          <p:cNvPr id="4" name="Text Placeholder 2">
            <a:extLst>
              <a:ext uri="{FF2B5EF4-FFF2-40B4-BE49-F238E27FC236}">
                <a16:creationId xmlns:a16="http://schemas.microsoft.com/office/drawing/2014/main" id="{F794BCAB-4EF2-210C-90EF-01BAE2C04099}"/>
              </a:ext>
            </a:extLst>
          </p:cNvPr>
          <p:cNvSpPr txBox="1">
            <a:spLocks/>
          </p:cNvSpPr>
          <p:nvPr/>
        </p:nvSpPr>
        <p:spPr>
          <a:xfrm>
            <a:off x="609599" y="117696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PRIVATE CARRIER WEBFORM</a:t>
            </a:r>
          </a:p>
        </p:txBody>
      </p:sp>
      <p:grpSp>
        <p:nvGrpSpPr>
          <p:cNvPr id="9" name="Group 2">
            <a:extLst>
              <a:ext uri="{FF2B5EF4-FFF2-40B4-BE49-F238E27FC236}">
                <a16:creationId xmlns:a16="http://schemas.microsoft.com/office/drawing/2014/main" id="{BB04C632-F403-C41F-6C60-7C9F63E4092F}"/>
              </a:ext>
            </a:extLst>
          </p:cNvPr>
          <p:cNvGrpSpPr>
            <a:grpSpLocks/>
          </p:cNvGrpSpPr>
          <p:nvPr/>
        </p:nvGrpSpPr>
        <p:grpSpPr bwMode="auto">
          <a:xfrm>
            <a:off x="1565339" y="2378317"/>
            <a:ext cx="8849677" cy="3926836"/>
            <a:chOff x="105877239" y="108320424"/>
            <a:chExt cx="8638781" cy="3737172"/>
          </a:xfrm>
        </p:grpSpPr>
        <p:pic>
          <p:nvPicPr>
            <p:cNvPr id="1027" name="Picture 3">
              <a:extLst>
                <a:ext uri="{FF2B5EF4-FFF2-40B4-BE49-F238E27FC236}">
                  <a16:creationId xmlns:a16="http://schemas.microsoft.com/office/drawing/2014/main" id="{5C7EAE32-B90A-6E6E-6E99-D86FF9E58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7239" y="108320424"/>
              <a:ext cx="8638781" cy="3737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73B46E0B-EF81-9DB5-1BBC-8DA113E27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22162" y="108379327"/>
              <a:ext cx="371888" cy="2560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A85AC820-AEFE-DF92-13E9-067DEE0A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7510" y="108714345"/>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56A2FECA-CF59-315D-FAF6-91A39C03B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2651" y="108714345"/>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a:extLst>
                <a:ext uri="{FF2B5EF4-FFF2-40B4-BE49-F238E27FC236}">
                  <a16:creationId xmlns:a16="http://schemas.microsoft.com/office/drawing/2014/main" id="{00AFD3D2-A232-A82B-9BCC-5B7206AC2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16951" y="108957368"/>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a:extLst>
                <a:ext uri="{FF2B5EF4-FFF2-40B4-BE49-F238E27FC236}">
                  <a16:creationId xmlns:a16="http://schemas.microsoft.com/office/drawing/2014/main" id="{5C2A717F-532F-CEE7-8AF7-16EEB8235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7706" y="108957368"/>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a:extLst>
                <a:ext uri="{FF2B5EF4-FFF2-40B4-BE49-F238E27FC236}">
                  <a16:creationId xmlns:a16="http://schemas.microsoft.com/office/drawing/2014/main" id="{05D0E057-2C38-2CA9-AE1E-A0EE34DE5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22162" y="108714345"/>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68554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226AB-C774-32AA-6772-10C72039B8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6FCD8EE-D2B8-2990-FD51-11501EB8E758}"/>
              </a:ext>
            </a:extLst>
          </p:cNvPr>
          <p:cNvSpPr>
            <a:spLocks noGrp="1"/>
          </p:cNvSpPr>
          <p:nvPr>
            <p:ph type="body" sz="quarter" idx="79"/>
          </p:nvPr>
        </p:nvSpPr>
        <p:spPr>
          <a:xfrm>
            <a:off x="630475" y="1577938"/>
            <a:ext cx="10972800" cy="566309"/>
          </a:xfrm>
        </p:spPr>
        <p:txBody>
          <a:bodyPr/>
          <a:lstStyle/>
          <a:p>
            <a:r>
              <a:rPr lang="en-US">
                <a:latin typeface="Aptos"/>
              </a:rPr>
              <a:t>By selecting the Add button in the Decertified Self-Insured Employer or Decertified Association of Self Insurer Employers sections, users can add information for each employer record, as necessary.</a:t>
            </a:r>
          </a:p>
        </p:txBody>
      </p:sp>
      <p:sp>
        <p:nvSpPr>
          <p:cNvPr id="3" name="Title 2">
            <a:extLst>
              <a:ext uri="{FF2B5EF4-FFF2-40B4-BE49-F238E27FC236}">
                <a16:creationId xmlns:a16="http://schemas.microsoft.com/office/drawing/2014/main" id="{0714AEEE-FE08-5D3B-399C-EB56CA63B68A}"/>
              </a:ext>
            </a:extLst>
          </p:cNvPr>
          <p:cNvSpPr>
            <a:spLocks noGrp="1"/>
          </p:cNvSpPr>
          <p:nvPr>
            <p:ph type="title"/>
          </p:nvPr>
        </p:nvSpPr>
        <p:spPr/>
        <p:txBody>
          <a:bodyPr/>
          <a:lstStyle/>
          <a:p>
            <a:r>
              <a:rPr lang="en-US">
                <a:latin typeface="Aptos" panose="020B0004020202020204" pitchFamily="34" charset="0"/>
              </a:rPr>
              <a:t>Additional Sections for Private Carriers</a:t>
            </a:r>
          </a:p>
        </p:txBody>
      </p:sp>
      <p:sp>
        <p:nvSpPr>
          <p:cNvPr id="4" name="Text Placeholder 2">
            <a:extLst>
              <a:ext uri="{FF2B5EF4-FFF2-40B4-BE49-F238E27FC236}">
                <a16:creationId xmlns:a16="http://schemas.microsoft.com/office/drawing/2014/main" id="{D44F3296-747C-B80C-786E-140F3ED4DC50}"/>
              </a:ext>
            </a:extLst>
          </p:cNvPr>
          <p:cNvSpPr txBox="1">
            <a:spLocks/>
          </p:cNvSpPr>
          <p:nvPr/>
        </p:nvSpPr>
        <p:spPr>
          <a:xfrm>
            <a:off x="609599" y="1252116"/>
            <a:ext cx="773798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DECERTIFIED SELF-INSURED EMPLOYER &amp; DECERTIFIED ASSOCIATION OF SELF INSURER EMPLOYERS</a:t>
            </a:r>
          </a:p>
        </p:txBody>
      </p:sp>
      <p:pic>
        <p:nvPicPr>
          <p:cNvPr id="7" name="Picture 6">
            <a:extLst>
              <a:ext uri="{FF2B5EF4-FFF2-40B4-BE49-F238E27FC236}">
                <a16:creationId xmlns:a16="http://schemas.microsoft.com/office/drawing/2014/main" id="{B0EFDCEE-6FFE-159B-4AE2-110253610DEB}"/>
              </a:ext>
            </a:extLst>
          </p:cNvPr>
          <p:cNvPicPr>
            <a:picLocks noChangeAspect="1"/>
          </p:cNvPicPr>
          <p:nvPr/>
        </p:nvPicPr>
        <p:blipFill>
          <a:blip r:embed="rId2"/>
          <a:stretch>
            <a:fillRect/>
          </a:stretch>
        </p:blipFill>
        <p:spPr>
          <a:xfrm>
            <a:off x="988254" y="2341875"/>
            <a:ext cx="10315699" cy="3631986"/>
          </a:xfrm>
          <a:prstGeom prst="rect">
            <a:avLst/>
          </a:prstGeom>
          <a:ln>
            <a:solidFill>
              <a:schemeClr val="accent4"/>
            </a:solidFill>
          </a:ln>
        </p:spPr>
      </p:pic>
      <p:sp>
        <p:nvSpPr>
          <p:cNvPr id="8" name="Rectangle 7">
            <a:extLst>
              <a:ext uri="{FF2B5EF4-FFF2-40B4-BE49-F238E27FC236}">
                <a16:creationId xmlns:a16="http://schemas.microsoft.com/office/drawing/2014/main" id="{5B0142E6-AEA0-F736-40C7-C2B4F6B9E090}"/>
              </a:ext>
            </a:extLst>
          </p:cNvPr>
          <p:cNvSpPr/>
          <p:nvPr/>
        </p:nvSpPr>
        <p:spPr>
          <a:xfrm>
            <a:off x="988254" y="3872669"/>
            <a:ext cx="635012" cy="28520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8E87DDF2-863A-BD8D-D490-9888D3E76A62}"/>
              </a:ext>
            </a:extLst>
          </p:cNvPr>
          <p:cNvSpPr/>
          <p:nvPr/>
        </p:nvSpPr>
        <p:spPr>
          <a:xfrm>
            <a:off x="988254" y="5635319"/>
            <a:ext cx="635012" cy="28520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1158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7290A-BF62-0638-6722-10A14B1382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B5DC39-2110-9215-9DA3-F3ADBD10790D}"/>
              </a:ext>
            </a:extLst>
          </p:cNvPr>
          <p:cNvSpPr>
            <a:spLocks noGrp="1"/>
          </p:cNvSpPr>
          <p:nvPr>
            <p:ph type="body" sz="quarter" idx="79"/>
          </p:nvPr>
        </p:nvSpPr>
        <p:spPr>
          <a:xfrm>
            <a:off x="609599" y="1366519"/>
            <a:ext cx="10972800" cy="566309"/>
          </a:xfrm>
        </p:spPr>
        <p:txBody>
          <a:bodyPr/>
          <a:lstStyle/>
          <a:p>
            <a:r>
              <a:rPr lang="en-US">
                <a:latin typeface="Aptos" panose="020B0004020202020204" pitchFamily="34" charset="0"/>
              </a:rPr>
              <a:t>Before submitting the webform, users must declare the information submitted is correct. Once the form is submitted, the user is brought back to the Claims Expenditure and Premium Data Page, and the status of the form will update to ‘Submitted’.</a:t>
            </a:r>
          </a:p>
        </p:txBody>
      </p:sp>
      <p:sp>
        <p:nvSpPr>
          <p:cNvPr id="3" name="Title 2">
            <a:extLst>
              <a:ext uri="{FF2B5EF4-FFF2-40B4-BE49-F238E27FC236}">
                <a16:creationId xmlns:a16="http://schemas.microsoft.com/office/drawing/2014/main" id="{941D9CFF-2B45-230D-E68B-CBCFAF1DCBA6}"/>
              </a:ext>
            </a:extLst>
          </p:cNvPr>
          <p:cNvSpPr>
            <a:spLocks noGrp="1"/>
          </p:cNvSpPr>
          <p:nvPr>
            <p:ph type="title"/>
          </p:nvPr>
        </p:nvSpPr>
        <p:spPr/>
        <p:txBody>
          <a:bodyPr/>
          <a:lstStyle/>
          <a:p>
            <a:r>
              <a:rPr lang="en-US">
                <a:latin typeface="Aptos" panose="020B0004020202020204" pitchFamily="34" charset="0"/>
              </a:rPr>
              <a:t>Submitting the Webform</a:t>
            </a:r>
          </a:p>
        </p:txBody>
      </p:sp>
      <p:pic>
        <p:nvPicPr>
          <p:cNvPr id="6" name="Picture 5">
            <a:extLst>
              <a:ext uri="{FF2B5EF4-FFF2-40B4-BE49-F238E27FC236}">
                <a16:creationId xmlns:a16="http://schemas.microsoft.com/office/drawing/2014/main" id="{06166B5E-24C1-8766-58EE-EBEEF43EA47C}"/>
              </a:ext>
            </a:extLst>
          </p:cNvPr>
          <p:cNvPicPr>
            <a:picLocks noChangeAspect="1"/>
          </p:cNvPicPr>
          <p:nvPr/>
        </p:nvPicPr>
        <p:blipFill>
          <a:blip r:embed="rId2"/>
          <a:srcRect b="5688"/>
          <a:stretch/>
        </p:blipFill>
        <p:spPr>
          <a:xfrm>
            <a:off x="688768" y="2191821"/>
            <a:ext cx="10814462" cy="1312102"/>
          </a:xfrm>
          <a:prstGeom prst="rect">
            <a:avLst/>
          </a:prstGeom>
          <a:ln>
            <a:solidFill>
              <a:schemeClr val="accent4"/>
            </a:solidFill>
          </a:ln>
        </p:spPr>
      </p:pic>
      <p:sp>
        <p:nvSpPr>
          <p:cNvPr id="11" name="Rectangle 10">
            <a:extLst>
              <a:ext uri="{FF2B5EF4-FFF2-40B4-BE49-F238E27FC236}">
                <a16:creationId xmlns:a16="http://schemas.microsoft.com/office/drawing/2014/main" id="{4B0F46D0-A972-2AAB-C0F4-EC8E52802956}"/>
              </a:ext>
            </a:extLst>
          </p:cNvPr>
          <p:cNvSpPr/>
          <p:nvPr/>
        </p:nvSpPr>
        <p:spPr>
          <a:xfrm>
            <a:off x="10755323" y="3168852"/>
            <a:ext cx="635012" cy="28520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8" name="Picture 7">
            <a:extLst>
              <a:ext uri="{FF2B5EF4-FFF2-40B4-BE49-F238E27FC236}">
                <a16:creationId xmlns:a16="http://schemas.microsoft.com/office/drawing/2014/main" id="{73118FA0-AB2F-78FC-3FA7-ECA1A9249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67" y="3703542"/>
            <a:ext cx="10352466" cy="2373120"/>
          </a:xfrm>
          <a:prstGeom prst="rect">
            <a:avLst/>
          </a:prstGeom>
        </p:spPr>
      </p:pic>
      <p:sp>
        <p:nvSpPr>
          <p:cNvPr id="12" name="Rectangle 11">
            <a:extLst>
              <a:ext uri="{FF2B5EF4-FFF2-40B4-BE49-F238E27FC236}">
                <a16:creationId xmlns:a16="http://schemas.microsoft.com/office/drawing/2014/main" id="{664AA6AC-2ABB-094D-12EA-13C8138D5A2F}"/>
              </a:ext>
            </a:extLst>
          </p:cNvPr>
          <p:cNvSpPr/>
          <p:nvPr/>
        </p:nvSpPr>
        <p:spPr>
          <a:xfrm>
            <a:off x="5892881" y="5419543"/>
            <a:ext cx="625692"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37181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9038-3A53-82CC-3A6B-2166771B37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620F10-BED4-B7D4-1E97-A0F1DD3074A3}"/>
              </a:ext>
            </a:extLst>
          </p:cNvPr>
          <p:cNvSpPr>
            <a:spLocks noGrp="1"/>
          </p:cNvSpPr>
          <p:nvPr>
            <p:ph type="body" sz="quarter" idx="79"/>
          </p:nvPr>
        </p:nvSpPr>
        <p:spPr>
          <a:xfrm>
            <a:off x="609600" y="1561992"/>
            <a:ext cx="10972800" cy="566309"/>
          </a:xfrm>
        </p:spPr>
        <p:txBody>
          <a:bodyPr/>
          <a:lstStyle/>
          <a:p>
            <a:r>
              <a:rPr lang="en-US">
                <a:latin typeface="Aptos" panose="020B0004020202020204" pitchFamily="34" charset="0"/>
              </a:rPr>
              <a:t>The Claims Expenditure and Premium Data Webform for Self-Insured Employers and Association of Self-Insured Employers  only collects claims expenditure data. </a:t>
            </a:r>
          </a:p>
        </p:txBody>
      </p:sp>
      <p:sp>
        <p:nvSpPr>
          <p:cNvPr id="3" name="Title 2">
            <a:extLst>
              <a:ext uri="{FF2B5EF4-FFF2-40B4-BE49-F238E27FC236}">
                <a16:creationId xmlns:a16="http://schemas.microsoft.com/office/drawing/2014/main" id="{29B4F225-ACE8-2FA9-01A7-555F3BF014CE}"/>
              </a:ext>
            </a:extLst>
          </p:cNvPr>
          <p:cNvSpPr>
            <a:spLocks noGrp="1"/>
          </p:cNvSpPr>
          <p:nvPr>
            <p:ph type="title"/>
          </p:nvPr>
        </p:nvSpPr>
        <p:spPr/>
        <p:txBody>
          <a:bodyPr/>
          <a:lstStyle/>
          <a:p>
            <a:r>
              <a:rPr lang="en-US">
                <a:latin typeface="Aptos" panose="020B0004020202020204" pitchFamily="34" charset="0"/>
              </a:rPr>
              <a:t>Claims Expenditure and Premium Data Webform</a:t>
            </a:r>
          </a:p>
        </p:txBody>
      </p:sp>
      <p:sp>
        <p:nvSpPr>
          <p:cNvPr id="4" name="Text Placeholder 2">
            <a:extLst>
              <a:ext uri="{FF2B5EF4-FFF2-40B4-BE49-F238E27FC236}">
                <a16:creationId xmlns:a16="http://schemas.microsoft.com/office/drawing/2014/main" id="{07DE4D81-4BC3-3977-5B9A-29853B1D7A37}"/>
              </a:ext>
            </a:extLst>
          </p:cNvPr>
          <p:cNvSpPr txBox="1">
            <a:spLocks/>
          </p:cNvSpPr>
          <p:nvPr/>
        </p:nvSpPr>
        <p:spPr>
          <a:xfrm>
            <a:off x="609599" y="1258379"/>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SELF-INSURED EMPLOYER/ASSOCIATION WEBFORM </a:t>
            </a:r>
          </a:p>
        </p:txBody>
      </p:sp>
      <p:pic>
        <p:nvPicPr>
          <p:cNvPr id="11" name="Picture 10" descr="Graphical user interface, text, application, email&#10;&#10;AI-generated content may be incorrect.">
            <a:extLst>
              <a:ext uri="{FF2B5EF4-FFF2-40B4-BE49-F238E27FC236}">
                <a16:creationId xmlns:a16="http://schemas.microsoft.com/office/drawing/2014/main" id="{2EE05A18-9AF3-FCC2-0FB3-1464FAC89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031" y="2214519"/>
            <a:ext cx="9349937" cy="4103638"/>
          </a:xfrm>
          <a:prstGeom prst="rect">
            <a:avLst/>
          </a:prstGeom>
        </p:spPr>
      </p:pic>
    </p:spTree>
    <p:extLst>
      <p:ext uri="{BB962C8B-B14F-4D97-AF65-F5344CB8AC3E}">
        <p14:creationId xmlns:p14="http://schemas.microsoft.com/office/powerpoint/2010/main" val="341727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51EBE-C1AC-DFF3-272C-50B84D9A9C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9D5181-2131-C3F2-CFB6-91E9374D066C}"/>
              </a:ext>
            </a:extLst>
          </p:cNvPr>
          <p:cNvSpPr>
            <a:spLocks noGrp="1"/>
          </p:cNvSpPr>
          <p:nvPr>
            <p:ph type="body" sz="quarter" idx="79"/>
          </p:nvPr>
        </p:nvSpPr>
        <p:spPr/>
        <p:txBody>
          <a:bodyPr/>
          <a:lstStyle/>
          <a:p>
            <a:r>
              <a:rPr lang="en-US"/>
              <a:t>After data has been submitted, the data must be verified. Notification will be sent to all Insurers on October 31</a:t>
            </a:r>
            <a:r>
              <a:rPr lang="en-US" baseline="30000"/>
              <a:t>st</a:t>
            </a:r>
            <a:r>
              <a:rPr lang="en-US"/>
              <a:t> requesting to verify the data that had been submitted for the previous fiscal year. The verification window will be open until January 1</a:t>
            </a:r>
            <a:r>
              <a:rPr lang="en-US" baseline="30000"/>
              <a:t>st</a:t>
            </a:r>
            <a:r>
              <a:rPr lang="en-US"/>
              <a:t>. </a:t>
            </a:r>
          </a:p>
        </p:txBody>
      </p:sp>
      <p:sp>
        <p:nvSpPr>
          <p:cNvPr id="3" name="Title 2">
            <a:extLst>
              <a:ext uri="{FF2B5EF4-FFF2-40B4-BE49-F238E27FC236}">
                <a16:creationId xmlns:a16="http://schemas.microsoft.com/office/drawing/2014/main" id="{6CD5183A-623C-E47F-3EF3-06F3F1D3255B}"/>
              </a:ext>
            </a:extLst>
          </p:cNvPr>
          <p:cNvSpPr>
            <a:spLocks noGrp="1"/>
          </p:cNvSpPr>
          <p:nvPr>
            <p:ph type="title"/>
          </p:nvPr>
        </p:nvSpPr>
        <p:spPr/>
        <p:txBody>
          <a:bodyPr/>
          <a:lstStyle/>
          <a:p>
            <a:r>
              <a:rPr lang="en-US"/>
              <a:t>Claims Expenditure and Premium Data Verification Email</a:t>
            </a:r>
          </a:p>
        </p:txBody>
      </p:sp>
      <p:grpSp>
        <p:nvGrpSpPr>
          <p:cNvPr id="4" name="Group 2">
            <a:extLst>
              <a:ext uri="{FF2B5EF4-FFF2-40B4-BE49-F238E27FC236}">
                <a16:creationId xmlns:a16="http://schemas.microsoft.com/office/drawing/2014/main" id="{9ADE0F17-4E2F-3741-8593-C0E3C448E420}"/>
              </a:ext>
            </a:extLst>
          </p:cNvPr>
          <p:cNvGrpSpPr>
            <a:grpSpLocks/>
          </p:cNvGrpSpPr>
          <p:nvPr/>
        </p:nvGrpSpPr>
        <p:grpSpPr bwMode="auto">
          <a:xfrm>
            <a:off x="2476564" y="1957642"/>
            <a:ext cx="6767512" cy="4132262"/>
            <a:chOff x="106813057" y="108122287"/>
            <a:chExt cx="6767146" cy="4133446"/>
          </a:xfrm>
        </p:grpSpPr>
        <p:pic>
          <p:nvPicPr>
            <p:cNvPr id="4099" name="Picture 3">
              <a:extLst>
                <a:ext uri="{FF2B5EF4-FFF2-40B4-BE49-F238E27FC236}">
                  <a16:creationId xmlns:a16="http://schemas.microsoft.com/office/drawing/2014/main" id="{297B2549-3535-C6A7-F904-CF9560B82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13057" y="108122287"/>
              <a:ext cx="6767146" cy="4133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C5F44A7D-0201-F282-4E01-1455568FDE5C}"/>
                </a:ext>
              </a:extLst>
            </p:cNvPr>
            <p:cNvSpPr>
              <a:spLocks noChangeArrowheads="1"/>
            </p:cNvSpPr>
            <p:nvPr/>
          </p:nvSpPr>
          <p:spPr bwMode="auto">
            <a:xfrm>
              <a:off x="107457766" y="108708497"/>
              <a:ext cx="1870841" cy="199698"/>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D9831329-F602-EDF9-93D2-127C5A234A0E}"/>
                </a:ext>
              </a:extLst>
            </p:cNvPr>
            <p:cNvSpPr>
              <a:spLocks noChangeArrowheads="1"/>
            </p:cNvSpPr>
            <p:nvPr/>
          </p:nvSpPr>
          <p:spPr bwMode="auto">
            <a:xfrm>
              <a:off x="106953269" y="109118400"/>
              <a:ext cx="6505904" cy="31531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405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D1CE-2E2F-430A-7E22-B45C3406A3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63AC2A-08A2-3ADA-7BC7-38145F3C8038}"/>
              </a:ext>
            </a:extLst>
          </p:cNvPr>
          <p:cNvSpPr>
            <a:spLocks noGrp="1"/>
          </p:cNvSpPr>
          <p:nvPr>
            <p:ph type="body" sz="quarter" idx="79"/>
          </p:nvPr>
        </p:nvSpPr>
        <p:spPr>
          <a:xfrm>
            <a:off x="609600" y="1649674"/>
            <a:ext cx="10972800" cy="566309"/>
          </a:xfrm>
        </p:spPr>
        <p:txBody>
          <a:bodyPr/>
          <a:lstStyle/>
          <a:p>
            <a:r>
              <a:rPr lang="en-US">
                <a:latin typeface="Aptos"/>
              </a:rPr>
              <a:t>When the verification window is active, a message will be displayed on the user's external homepage. </a:t>
            </a:r>
          </a:p>
        </p:txBody>
      </p:sp>
      <p:sp>
        <p:nvSpPr>
          <p:cNvPr id="3" name="Title 2">
            <a:extLst>
              <a:ext uri="{FF2B5EF4-FFF2-40B4-BE49-F238E27FC236}">
                <a16:creationId xmlns:a16="http://schemas.microsoft.com/office/drawing/2014/main" id="{7E831ECF-F513-FFF9-A4E1-7AAB08B84F4B}"/>
              </a:ext>
            </a:extLst>
          </p:cNvPr>
          <p:cNvSpPr>
            <a:spLocks noGrp="1"/>
          </p:cNvSpPr>
          <p:nvPr>
            <p:ph type="title"/>
          </p:nvPr>
        </p:nvSpPr>
        <p:spPr/>
        <p:txBody>
          <a:bodyPr/>
          <a:lstStyle/>
          <a:p>
            <a:r>
              <a:rPr lang="en-US">
                <a:latin typeface="Aptos" panose="020B0004020202020204" pitchFamily="34" charset="0"/>
              </a:rPr>
              <a:t>Verifying the Claims Expenditure and Premium Data Filing</a:t>
            </a:r>
          </a:p>
        </p:txBody>
      </p:sp>
      <p:sp>
        <p:nvSpPr>
          <p:cNvPr id="4" name="Text Placeholder 2">
            <a:extLst>
              <a:ext uri="{FF2B5EF4-FFF2-40B4-BE49-F238E27FC236}">
                <a16:creationId xmlns:a16="http://schemas.microsoft.com/office/drawing/2014/main" id="{18F52F85-0A6B-3419-1BF5-2027520DA73D}"/>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VERIFICATION REMINDER</a:t>
            </a:r>
          </a:p>
        </p:txBody>
      </p:sp>
      <p:pic>
        <p:nvPicPr>
          <p:cNvPr id="8" name="Picture 7" descr="Graphical user interface, application&#10;&#10;AI-generated content may be incorrect.">
            <a:extLst>
              <a:ext uri="{FF2B5EF4-FFF2-40B4-BE49-F238E27FC236}">
                <a16:creationId xmlns:a16="http://schemas.microsoft.com/office/drawing/2014/main" id="{00787470-B56D-7353-33FE-B260BD0BA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41" y="2166853"/>
            <a:ext cx="10261860" cy="3345086"/>
          </a:xfrm>
          <a:prstGeom prst="rect">
            <a:avLst/>
          </a:prstGeom>
        </p:spPr>
      </p:pic>
      <p:sp>
        <p:nvSpPr>
          <p:cNvPr id="12" name="Rectangle 11">
            <a:extLst>
              <a:ext uri="{FF2B5EF4-FFF2-40B4-BE49-F238E27FC236}">
                <a16:creationId xmlns:a16="http://schemas.microsoft.com/office/drawing/2014/main" id="{AE1BB1EB-9DA2-A151-831D-5C94CB3E704A}"/>
              </a:ext>
            </a:extLst>
          </p:cNvPr>
          <p:cNvSpPr/>
          <p:nvPr/>
        </p:nvSpPr>
        <p:spPr>
          <a:xfrm>
            <a:off x="713233" y="3576682"/>
            <a:ext cx="10003536"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23781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4C6D-8950-E430-0E03-F5E31A3D60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97A4B7-1623-62B6-2B14-A2A30DDAEB64}"/>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You can fill out the verification form by selecting “Verify” in the action menu on a Data Window with an Awaiting Verification status.</a:t>
            </a:r>
          </a:p>
        </p:txBody>
      </p:sp>
      <p:sp>
        <p:nvSpPr>
          <p:cNvPr id="3" name="Title 2">
            <a:extLst>
              <a:ext uri="{FF2B5EF4-FFF2-40B4-BE49-F238E27FC236}">
                <a16:creationId xmlns:a16="http://schemas.microsoft.com/office/drawing/2014/main" id="{B3BA6840-D526-C554-F363-A9D71BBD54F1}"/>
              </a:ext>
            </a:extLst>
          </p:cNvPr>
          <p:cNvSpPr>
            <a:spLocks noGrp="1"/>
          </p:cNvSpPr>
          <p:nvPr>
            <p:ph type="title"/>
          </p:nvPr>
        </p:nvSpPr>
        <p:spPr/>
        <p:txBody>
          <a:bodyPr/>
          <a:lstStyle/>
          <a:p>
            <a:r>
              <a:rPr lang="en-US">
                <a:latin typeface="Aptos" panose="020B0004020202020204" pitchFamily="34" charset="0"/>
              </a:rPr>
              <a:t>Verifying the Claims Expenditure and Premium Data Filing</a:t>
            </a:r>
          </a:p>
        </p:txBody>
      </p:sp>
      <p:sp>
        <p:nvSpPr>
          <p:cNvPr id="4" name="Text Placeholder 2">
            <a:extLst>
              <a:ext uri="{FF2B5EF4-FFF2-40B4-BE49-F238E27FC236}">
                <a16:creationId xmlns:a16="http://schemas.microsoft.com/office/drawing/2014/main" id="{5037622D-9C9B-7A22-C41E-F85B58F0AE35}"/>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ACCESSING THE VERIFICATION FORM</a:t>
            </a:r>
          </a:p>
        </p:txBody>
      </p:sp>
      <p:pic>
        <p:nvPicPr>
          <p:cNvPr id="10" name="Picture 9" descr="Graphical user interface, website&#10;&#10;AI-generated content may be incorrect.">
            <a:extLst>
              <a:ext uri="{FF2B5EF4-FFF2-40B4-BE49-F238E27FC236}">
                <a16:creationId xmlns:a16="http://schemas.microsoft.com/office/drawing/2014/main" id="{0B6C4FCF-1B71-539F-3FC0-257B7DEE9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91" y="2515401"/>
            <a:ext cx="10262617" cy="3259892"/>
          </a:xfrm>
          <a:prstGeom prst="rect">
            <a:avLst/>
          </a:prstGeom>
        </p:spPr>
      </p:pic>
      <p:sp>
        <p:nvSpPr>
          <p:cNvPr id="5" name="Rectangle 4">
            <a:extLst>
              <a:ext uri="{FF2B5EF4-FFF2-40B4-BE49-F238E27FC236}">
                <a16:creationId xmlns:a16="http://schemas.microsoft.com/office/drawing/2014/main" id="{E8CEE5E8-0D36-99A6-F790-4B2408457EC4}"/>
              </a:ext>
            </a:extLst>
          </p:cNvPr>
          <p:cNvSpPr/>
          <p:nvPr/>
        </p:nvSpPr>
        <p:spPr>
          <a:xfrm>
            <a:off x="10429978" y="4839717"/>
            <a:ext cx="625692"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257942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B9AF-001B-FEF8-E842-2CA479AC26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237AF9-B0CD-7646-D391-71FBBCF4BE1E}"/>
              </a:ext>
            </a:extLst>
          </p:cNvPr>
          <p:cNvSpPr>
            <a:spLocks noGrp="1"/>
          </p:cNvSpPr>
          <p:nvPr>
            <p:ph type="body" sz="quarter" idx="79"/>
          </p:nvPr>
        </p:nvSpPr>
        <p:spPr>
          <a:xfrm>
            <a:off x="609600" y="1237077"/>
            <a:ext cx="10972800" cy="566309"/>
          </a:xfrm>
        </p:spPr>
        <p:txBody>
          <a:bodyPr/>
          <a:lstStyle/>
          <a:p>
            <a:r>
              <a:rPr lang="en-US">
                <a:latin typeface="Aptos" panose="020B0004020202020204" pitchFamily="34" charset="0"/>
              </a:rPr>
              <a:t>The top of the webform is available as read-only to review submitted information. If you feel any of the information needs to be changed before you verify, the Edit Form button will take you back to the editable version of the form.</a:t>
            </a:r>
          </a:p>
        </p:txBody>
      </p:sp>
      <p:sp>
        <p:nvSpPr>
          <p:cNvPr id="3" name="Title 2">
            <a:extLst>
              <a:ext uri="{FF2B5EF4-FFF2-40B4-BE49-F238E27FC236}">
                <a16:creationId xmlns:a16="http://schemas.microsoft.com/office/drawing/2014/main" id="{E22ADF81-1A21-81AC-BCE0-F6813CD4E420}"/>
              </a:ext>
            </a:extLst>
          </p:cNvPr>
          <p:cNvSpPr>
            <a:spLocks noGrp="1"/>
          </p:cNvSpPr>
          <p:nvPr>
            <p:ph type="title"/>
          </p:nvPr>
        </p:nvSpPr>
        <p:spPr/>
        <p:txBody>
          <a:bodyPr/>
          <a:lstStyle/>
          <a:p>
            <a:r>
              <a:rPr lang="en-US">
                <a:latin typeface="Aptos" panose="020B0004020202020204" pitchFamily="34" charset="0"/>
              </a:rPr>
              <a:t>Verifying the Webform</a:t>
            </a:r>
          </a:p>
        </p:txBody>
      </p:sp>
      <p:pic>
        <p:nvPicPr>
          <p:cNvPr id="6" name="Picture 5">
            <a:extLst>
              <a:ext uri="{FF2B5EF4-FFF2-40B4-BE49-F238E27FC236}">
                <a16:creationId xmlns:a16="http://schemas.microsoft.com/office/drawing/2014/main" id="{CF1E7A2F-5449-CBC8-1E9F-CAC2DB592FD2}"/>
              </a:ext>
            </a:extLst>
          </p:cNvPr>
          <p:cNvPicPr>
            <a:picLocks noChangeAspect="1"/>
          </p:cNvPicPr>
          <p:nvPr/>
        </p:nvPicPr>
        <p:blipFill>
          <a:blip r:embed="rId2"/>
          <a:stretch>
            <a:fillRect/>
          </a:stretch>
        </p:blipFill>
        <p:spPr>
          <a:xfrm>
            <a:off x="2142954" y="4514100"/>
            <a:ext cx="7906093" cy="1695053"/>
          </a:xfrm>
          <a:prstGeom prst="rect">
            <a:avLst/>
          </a:prstGeom>
          <a:ln>
            <a:solidFill>
              <a:schemeClr val="accent4"/>
            </a:solidFill>
          </a:ln>
        </p:spPr>
      </p:pic>
      <p:sp>
        <p:nvSpPr>
          <p:cNvPr id="9" name="Rectangle 8">
            <a:extLst>
              <a:ext uri="{FF2B5EF4-FFF2-40B4-BE49-F238E27FC236}">
                <a16:creationId xmlns:a16="http://schemas.microsoft.com/office/drawing/2014/main" id="{315D6DC1-2409-BADB-D8BC-DB4517913767}"/>
              </a:ext>
            </a:extLst>
          </p:cNvPr>
          <p:cNvSpPr/>
          <p:nvPr/>
        </p:nvSpPr>
        <p:spPr>
          <a:xfrm>
            <a:off x="8740610" y="5793742"/>
            <a:ext cx="1285409"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16" name="Picture 15" descr="Graphical user interface, text, application, email&#10;&#10;AI-generated content may be incorrect.">
            <a:extLst>
              <a:ext uri="{FF2B5EF4-FFF2-40B4-BE49-F238E27FC236}">
                <a16:creationId xmlns:a16="http://schemas.microsoft.com/office/drawing/2014/main" id="{2D7F2775-6268-84DF-D491-D8EC93913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954" y="1987785"/>
            <a:ext cx="7906093" cy="2273510"/>
          </a:xfrm>
          <a:prstGeom prst="rect">
            <a:avLst/>
          </a:prstGeom>
        </p:spPr>
      </p:pic>
    </p:spTree>
    <p:extLst>
      <p:ext uri="{BB962C8B-B14F-4D97-AF65-F5344CB8AC3E}">
        <p14:creationId xmlns:p14="http://schemas.microsoft.com/office/powerpoint/2010/main" val="177906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EED0-BAC7-9848-1BCB-0E9CA732AB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B86140-967B-16BB-C54C-1CA60429F219}"/>
              </a:ext>
            </a:extLst>
          </p:cNvPr>
          <p:cNvSpPr>
            <a:spLocks noGrp="1"/>
          </p:cNvSpPr>
          <p:nvPr>
            <p:ph type="body" sz="quarter" idx="79"/>
          </p:nvPr>
        </p:nvSpPr>
        <p:spPr>
          <a:xfrm>
            <a:off x="609600" y="1201441"/>
            <a:ext cx="10972800" cy="566309"/>
          </a:xfrm>
        </p:spPr>
        <p:txBody>
          <a:bodyPr/>
          <a:lstStyle/>
          <a:p>
            <a:r>
              <a:rPr lang="en-US" dirty="0">
                <a:latin typeface="Aptos" panose="020B0004020202020204" pitchFamily="34" charset="0"/>
              </a:rPr>
              <a:t>After the verification is complete, the status of the submission will update to Verified and the action menu will no longer have Verify as an option.</a:t>
            </a:r>
          </a:p>
        </p:txBody>
      </p:sp>
      <p:sp>
        <p:nvSpPr>
          <p:cNvPr id="3" name="Title 2">
            <a:extLst>
              <a:ext uri="{FF2B5EF4-FFF2-40B4-BE49-F238E27FC236}">
                <a16:creationId xmlns:a16="http://schemas.microsoft.com/office/drawing/2014/main" id="{7F6CB440-EE63-A327-B23F-E9DA11247159}"/>
              </a:ext>
            </a:extLst>
          </p:cNvPr>
          <p:cNvSpPr>
            <a:spLocks noGrp="1"/>
          </p:cNvSpPr>
          <p:nvPr>
            <p:ph type="title"/>
          </p:nvPr>
        </p:nvSpPr>
        <p:spPr/>
        <p:txBody>
          <a:bodyPr/>
          <a:lstStyle/>
          <a:p>
            <a:r>
              <a:rPr lang="en-US" dirty="0">
                <a:latin typeface="Aptos" panose="020B0004020202020204" pitchFamily="34" charset="0"/>
              </a:rPr>
              <a:t>Confirming Verification</a:t>
            </a:r>
          </a:p>
        </p:txBody>
      </p:sp>
      <p:pic>
        <p:nvPicPr>
          <p:cNvPr id="9" name="Picture 8" descr="Table&#10;&#10;AI-generated content may be incorrect.">
            <a:extLst>
              <a:ext uri="{FF2B5EF4-FFF2-40B4-BE49-F238E27FC236}">
                <a16:creationId xmlns:a16="http://schemas.microsoft.com/office/drawing/2014/main" id="{C88DC64F-CF0A-8EA5-354D-5250C9A3A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566" y="1861648"/>
            <a:ext cx="9014867" cy="4443533"/>
          </a:xfrm>
          <a:prstGeom prst="rect">
            <a:avLst/>
          </a:prstGeom>
        </p:spPr>
      </p:pic>
      <p:sp>
        <p:nvSpPr>
          <p:cNvPr id="10" name="Rectangle 9">
            <a:extLst>
              <a:ext uri="{FF2B5EF4-FFF2-40B4-BE49-F238E27FC236}">
                <a16:creationId xmlns:a16="http://schemas.microsoft.com/office/drawing/2014/main" id="{38AF1E5B-4381-4BEB-4134-EC9E7427B264}"/>
              </a:ext>
            </a:extLst>
          </p:cNvPr>
          <p:cNvSpPr/>
          <p:nvPr/>
        </p:nvSpPr>
        <p:spPr>
          <a:xfrm>
            <a:off x="5879591" y="3429000"/>
            <a:ext cx="585217" cy="283464"/>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22100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5BF8-7E7C-95FB-D1C6-30257C90F9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B7E1A7-4DB5-1D4A-D4A1-40E66C6BB253}"/>
              </a:ext>
            </a:extLst>
          </p:cNvPr>
          <p:cNvSpPr>
            <a:spLocks noGrp="1"/>
          </p:cNvSpPr>
          <p:nvPr>
            <p:ph type="body" sz="quarter" idx="16"/>
          </p:nvPr>
        </p:nvSpPr>
        <p:spPr/>
        <p:txBody>
          <a:bodyPr/>
          <a:lstStyle/>
          <a:p>
            <a:r>
              <a:rPr lang="en-US" dirty="0"/>
              <a:t>Overview</a:t>
            </a:r>
          </a:p>
          <a:p>
            <a:r>
              <a:rPr lang="en-US" dirty="0"/>
              <a:t>User permissions</a:t>
            </a:r>
          </a:p>
          <a:p>
            <a:r>
              <a:rPr lang="en-US" dirty="0"/>
              <a:t>Notifications</a:t>
            </a:r>
          </a:p>
          <a:p>
            <a:r>
              <a:rPr lang="en-US" dirty="0"/>
              <a:t>Navigation </a:t>
            </a:r>
          </a:p>
          <a:p>
            <a:r>
              <a:rPr lang="en-US" dirty="0"/>
              <a:t>Submission</a:t>
            </a:r>
          </a:p>
          <a:p>
            <a:r>
              <a:rPr lang="en-US" dirty="0"/>
              <a:t>Verification</a:t>
            </a:r>
          </a:p>
          <a:p>
            <a:pPr marL="0" indent="0">
              <a:buNone/>
            </a:pPr>
            <a:endParaRPr lang="en-US" dirty="0"/>
          </a:p>
        </p:txBody>
      </p:sp>
      <p:sp>
        <p:nvSpPr>
          <p:cNvPr id="3" name="Text Placeholder 2">
            <a:extLst>
              <a:ext uri="{FF2B5EF4-FFF2-40B4-BE49-F238E27FC236}">
                <a16:creationId xmlns:a16="http://schemas.microsoft.com/office/drawing/2014/main" id="{92FEEAAF-A8B9-95CE-7551-55379185FC4C}"/>
              </a:ext>
            </a:extLst>
          </p:cNvPr>
          <p:cNvSpPr>
            <a:spLocks noGrp="1"/>
          </p:cNvSpPr>
          <p:nvPr>
            <p:ph type="body" sz="quarter" idx="70"/>
          </p:nvPr>
        </p:nvSpPr>
        <p:spPr/>
        <p:txBody>
          <a:bodyPr/>
          <a:lstStyle/>
          <a:p>
            <a:r>
              <a:rPr lang="en-US"/>
              <a:t>At the completion of this module, training participants will be able to complete their biannual Claims Expenditure and Premium Data reporting. </a:t>
            </a:r>
          </a:p>
        </p:txBody>
      </p:sp>
      <p:sp>
        <p:nvSpPr>
          <p:cNvPr id="4" name="Text Placeholder 3">
            <a:extLst>
              <a:ext uri="{FF2B5EF4-FFF2-40B4-BE49-F238E27FC236}">
                <a16:creationId xmlns:a16="http://schemas.microsoft.com/office/drawing/2014/main" id="{4BC018BB-F36D-A7E2-B23C-488D28976DA7}"/>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4A7A93F8-84AB-553B-7A10-0AF068EA8492}"/>
              </a:ext>
            </a:extLst>
          </p:cNvPr>
          <p:cNvSpPr>
            <a:spLocks noGrp="1"/>
          </p:cNvSpPr>
          <p:nvPr>
            <p:ph type="title"/>
          </p:nvPr>
        </p:nvSpPr>
        <p:spPr>
          <a:xfrm>
            <a:off x="609600" y="814464"/>
            <a:ext cx="5486400" cy="1542389"/>
          </a:xfrm>
        </p:spPr>
        <p:txBody>
          <a:bodyPr/>
          <a:lstStyle/>
          <a:p>
            <a:r>
              <a:rPr lang="en-US">
                <a:latin typeface="Aptos"/>
              </a:rPr>
              <a:t>Claims Expenditure &amp; Premium Data Reporting</a:t>
            </a:r>
            <a:endParaRPr lang="en-US"/>
          </a:p>
        </p:txBody>
      </p:sp>
      <p:sp>
        <p:nvSpPr>
          <p:cNvPr id="6" name="Rectangle 5">
            <a:extLst>
              <a:ext uri="{FF2B5EF4-FFF2-40B4-BE49-F238E27FC236}">
                <a16:creationId xmlns:a16="http://schemas.microsoft.com/office/drawing/2014/main" id="{9EEB6A1F-4CFA-2CE5-6DA9-F00B4D925C6D}"/>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6F18A2C0-2A7A-615C-01ED-F0E250734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2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88EA4-BCD8-AFAE-3B8B-4FD5AC9C40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9E6B17-EAD8-1EEB-1817-AA69C00885E1}"/>
              </a:ext>
            </a:extLst>
          </p:cNvPr>
          <p:cNvSpPr>
            <a:spLocks noGrp="1"/>
          </p:cNvSpPr>
          <p:nvPr>
            <p:ph type="title"/>
          </p:nvPr>
        </p:nvSpPr>
        <p:spPr>
          <a:xfrm>
            <a:off x="609600" y="685800"/>
            <a:ext cx="3493168" cy="430887"/>
          </a:xfrm>
        </p:spPr>
        <p:txBody>
          <a:bodyPr/>
          <a:lstStyle/>
          <a:p>
            <a:r>
              <a:rPr lang="en-US">
                <a:latin typeface="Aptos" panose="020B0004020202020204" pitchFamily="34" charset="0"/>
              </a:rPr>
              <a:t>Important Dates to Note for the Assessment Process</a:t>
            </a:r>
          </a:p>
        </p:txBody>
      </p:sp>
      <p:sp>
        <p:nvSpPr>
          <p:cNvPr id="5" name="TextBox 4">
            <a:extLst>
              <a:ext uri="{FF2B5EF4-FFF2-40B4-BE49-F238E27FC236}">
                <a16:creationId xmlns:a16="http://schemas.microsoft.com/office/drawing/2014/main" id="{6140C4EB-3663-F41C-B861-6CF57D88C0D5}"/>
              </a:ext>
            </a:extLst>
          </p:cNvPr>
          <p:cNvSpPr txBox="1"/>
          <p:nvPr/>
        </p:nvSpPr>
        <p:spPr>
          <a:xfrm>
            <a:off x="5114925" y="952500"/>
            <a:ext cx="5676900" cy="4914900"/>
          </a:xfrm>
          <a:prstGeom prst="rect">
            <a:avLst/>
          </a:prstGeom>
        </p:spPr>
        <p:txBody>
          <a:bodyPr vert="horz" wrap="square" lIns="0" tIns="0" rIns="0" bIns="0" rtlCol="0" anchor="t" anchorCtr="0">
            <a:noAutofit/>
          </a:bodyPr>
          <a:lstStyle/>
          <a:p>
            <a:pPr algn="l">
              <a:spcAft>
                <a:spcPts val="800"/>
              </a:spcAft>
              <a:buClr>
                <a:srgbClr val="00A5DF"/>
              </a:buClr>
            </a:pPr>
            <a:endParaRPr lang="en-US" sz="1400" kern="900" spc="20" err="1">
              <a:latin typeface="Gibson" panose="02000000000000000000" pitchFamily="2" charset="77"/>
            </a:endParaRPr>
          </a:p>
        </p:txBody>
      </p:sp>
      <p:sp>
        <p:nvSpPr>
          <p:cNvPr id="7" name="TextBox 6">
            <a:extLst>
              <a:ext uri="{FF2B5EF4-FFF2-40B4-BE49-F238E27FC236}">
                <a16:creationId xmlns:a16="http://schemas.microsoft.com/office/drawing/2014/main" id="{DBBB0889-9529-3842-66C4-64257B78641C}"/>
              </a:ext>
            </a:extLst>
          </p:cNvPr>
          <p:cNvSpPr txBox="1"/>
          <p:nvPr/>
        </p:nvSpPr>
        <p:spPr>
          <a:xfrm>
            <a:off x="5181600" y="1116687"/>
            <a:ext cx="3390900" cy="2598063"/>
          </a:xfrm>
          <a:prstGeom prst="rect">
            <a:avLst/>
          </a:prstGeom>
        </p:spPr>
        <p:txBody>
          <a:bodyPr vert="horz" wrap="square" lIns="0" tIns="0" rIns="0" bIns="0" rtlCol="0" anchor="t" anchorCtr="0">
            <a:noAutofit/>
          </a:bodyPr>
          <a:lstStyle/>
          <a:p>
            <a:pPr algn="l">
              <a:spcAft>
                <a:spcPts val="800"/>
              </a:spcAft>
              <a:buClr>
                <a:srgbClr val="00A5DF"/>
              </a:buClr>
            </a:pPr>
            <a:endParaRPr lang="en-US" sz="1400" kern="900" spc="20" err="1">
              <a:latin typeface="Gibson" panose="02000000000000000000" pitchFamily="2" charset="77"/>
            </a:endParaRPr>
          </a:p>
        </p:txBody>
      </p:sp>
      <p:sp>
        <p:nvSpPr>
          <p:cNvPr id="8" name="TextBox 7">
            <a:extLst>
              <a:ext uri="{FF2B5EF4-FFF2-40B4-BE49-F238E27FC236}">
                <a16:creationId xmlns:a16="http://schemas.microsoft.com/office/drawing/2014/main" id="{4A707702-C74D-6DC1-CD42-711727F72B71}"/>
              </a:ext>
            </a:extLst>
          </p:cNvPr>
          <p:cNvSpPr txBox="1"/>
          <p:nvPr/>
        </p:nvSpPr>
        <p:spPr>
          <a:xfrm>
            <a:off x="4748980" y="685800"/>
            <a:ext cx="6166669" cy="6010275"/>
          </a:xfrm>
          <a:prstGeom prst="rect">
            <a:avLst/>
          </a:prstGeom>
          <a:ln>
            <a:solidFill>
              <a:schemeClr val="tx2"/>
            </a:solidFill>
          </a:ln>
        </p:spPr>
        <p:txBody>
          <a:bodyPr vert="horz" wrap="square" lIns="0" tIns="0" rIns="0" bIns="0" rtlCol="0" anchor="t" anchorCtr="0">
            <a:noAutofit/>
          </a:bodyPr>
          <a:lstStyle/>
          <a:p>
            <a:pPr marL="342900" indent="-285750" algn="l">
              <a:spcAft>
                <a:spcPts val="800"/>
              </a:spcAft>
              <a:buClr>
                <a:srgbClr val="00A5DF"/>
              </a:buClr>
              <a:buFont typeface="Arial" panose="020B0604020202020204" pitchFamily="34" charset="0"/>
              <a:buChar char="•"/>
            </a:pPr>
            <a:r>
              <a:rPr lang="en-US" sz="1400" b="1" kern="900" spc="20">
                <a:latin typeface="Gibson" panose="02000000000000000000" pitchFamily="2" charset="77"/>
              </a:rPr>
              <a:t>Estimated Assessment</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Sept 30 Invoice Emailed</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Dec 1- first installment due</a:t>
            </a:r>
          </a:p>
          <a:p>
            <a:pPr marL="1257300" lvl="4"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5- email sent if no payment</a:t>
            </a:r>
          </a:p>
          <a:p>
            <a:pPr marL="1257300" lvl="4"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12- delinquent letter mailed</a:t>
            </a:r>
          </a:p>
          <a:p>
            <a:pPr marL="1257300" lvl="4"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22- referral for collections and penalties if no payment</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1- 2</a:t>
            </a:r>
            <a:r>
              <a:rPr lang="en-US" sz="1400" kern="900" spc="20" baseline="30000">
                <a:latin typeface="Gibson" panose="02000000000000000000" pitchFamily="2" charset="77"/>
              </a:rPr>
              <a:t>nd</a:t>
            </a:r>
            <a:r>
              <a:rPr lang="en-US" sz="1400" kern="900" spc="20">
                <a:latin typeface="Gibson" panose="02000000000000000000" pitchFamily="2" charset="77"/>
              </a:rPr>
              <a:t> installment due</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Feb 1- 3</a:t>
            </a:r>
            <a:r>
              <a:rPr lang="en-US" sz="1400" kern="900" spc="20" baseline="30000">
                <a:latin typeface="Gibson" panose="02000000000000000000" pitchFamily="2" charset="77"/>
              </a:rPr>
              <a:t>rd</a:t>
            </a:r>
            <a:r>
              <a:rPr lang="en-US" sz="1400" kern="900" spc="20">
                <a:latin typeface="Gibson" panose="02000000000000000000" pitchFamily="2" charset="77"/>
              </a:rPr>
              <a:t> installment due</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Mar 1- 4</a:t>
            </a:r>
            <a:r>
              <a:rPr lang="en-US" sz="1400" kern="900" spc="20" baseline="30000">
                <a:latin typeface="Gibson" panose="02000000000000000000" pitchFamily="2" charset="77"/>
              </a:rPr>
              <a:t>th</a:t>
            </a:r>
            <a:r>
              <a:rPr lang="en-US" sz="1400" kern="900" spc="20">
                <a:latin typeface="Gibson" panose="02000000000000000000" pitchFamily="2" charset="77"/>
              </a:rPr>
              <a:t> installment due</a:t>
            </a:r>
          </a:p>
          <a:p>
            <a:pPr marL="342900" indent="-285750">
              <a:spcAft>
                <a:spcPts val="800"/>
              </a:spcAft>
              <a:buClr>
                <a:srgbClr val="00A5DF"/>
              </a:buClr>
              <a:buFont typeface="Arial" panose="020B0604020202020204" pitchFamily="34" charset="0"/>
              <a:buChar char="•"/>
            </a:pPr>
            <a:r>
              <a:rPr lang="en-US" sz="1400" b="1" kern="900" spc="20">
                <a:latin typeface="Gibson" panose="02000000000000000000" pitchFamily="2" charset="77"/>
              </a:rPr>
              <a:t>Final/COLA Assessment</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May 31 Invoice Emailed</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June 30 Final and COLA assessment due or refunds paid</a:t>
            </a:r>
          </a:p>
          <a:p>
            <a:pPr marL="1257300" lvl="4" indent="-285750">
              <a:spcAft>
                <a:spcPts val="800"/>
              </a:spcAft>
              <a:buClr>
                <a:srgbClr val="00A5DF"/>
              </a:buClr>
              <a:buFont typeface="Arial" panose="020B0604020202020204" pitchFamily="34" charset="0"/>
              <a:buChar char="•"/>
            </a:pPr>
            <a:r>
              <a:rPr lang="en-US" sz="1400" kern="900" spc="20">
                <a:latin typeface="Gibson"/>
              </a:rPr>
              <a:t>August 5- email sent if no payment</a:t>
            </a:r>
          </a:p>
          <a:p>
            <a:pPr marL="1257300" lvl="4" indent="-285750">
              <a:spcAft>
                <a:spcPts val="800"/>
              </a:spcAft>
              <a:buClr>
                <a:srgbClr val="00A5DF"/>
              </a:buClr>
              <a:buFont typeface="Arial" panose="020B0604020202020204" pitchFamily="34" charset="0"/>
              <a:buChar char="•"/>
            </a:pPr>
            <a:r>
              <a:rPr lang="en-US" sz="1400" kern="900" spc="20">
                <a:latin typeface="Gibson"/>
              </a:rPr>
              <a:t>August 22- referral for collections and penalties if no payment</a:t>
            </a:r>
          </a:p>
          <a:p>
            <a:pPr marL="342900" lvl="2" indent="-285750">
              <a:spcAft>
                <a:spcPts val="800"/>
              </a:spcAft>
              <a:buClr>
                <a:srgbClr val="00A5DF"/>
              </a:buClr>
              <a:buFont typeface="Arial" panose="020B0604020202020204" pitchFamily="34" charset="0"/>
              <a:buChar char="•"/>
            </a:pPr>
            <a:r>
              <a:rPr lang="en-US" sz="1400" b="1" kern="900" spc="20">
                <a:latin typeface="Gibson" panose="02000000000000000000" pitchFamily="2" charset="77"/>
              </a:rPr>
              <a:t>Data Calls for Claims Expenditure and Premium Data</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31 email requesting data for previous July- Dec</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July 31 email requesting data for previous Jan- June</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Oct 31 request for verification of data emailed</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1 verification process ends</a:t>
            </a:r>
          </a:p>
          <a:p>
            <a:pPr marL="1200150" lvl="2" indent="-285750">
              <a:spcAft>
                <a:spcPts val="800"/>
              </a:spcAft>
              <a:buClr>
                <a:srgbClr val="00A5DF"/>
              </a:buClr>
              <a:buFont typeface="Arial" panose="020B0604020202020204" pitchFamily="34" charset="0"/>
              <a:buChar char="•"/>
            </a:pPr>
            <a:endParaRPr lang="en-US" sz="1400" kern="900" spc="20">
              <a:latin typeface="Gibson" panose="02000000000000000000" pitchFamily="2" charset="77"/>
            </a:endParaRPr>
          </a:p>
        </p:txBody>
      </p:sp>
    </p:spTree>
    <p:extLst>
      <p:ext uri="{BB962C8B-B14F-4D97-AF65-F5344CB8AC3E}">
        <p14:creationId xmlns:p14="http://schemas.microsoft.com/office/powerpoint/2010/main" val="415180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52FF8-CBBA-53F8-AEEE-3F1D1DDA06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AA7F5A-5B70-1A28-BC17-1D7B6DD02F12}"/>
              </a:ext>
            </a:extLst>
          </p:cNvPr>
          <p:cNvSpPr>
            <a:spLocks noGrp="1"/>
          </p:cNvSpPr>
          <p:nvPr>
            <p:ph type="body" sz="quarter" idx="79"/>
          </p:nvPr>
        </p:nvSpPr>
        <p:spPr>
          <a:xfrm>
            <a:off x="609599" y="1356597"/>
            <a:ext cx="10972800" cy="566309"/>
          </a:xfrm>
        </p:spPr>
        <p:txBody>
          <a:bodyPr/>
          <a:lstStyle/>
          <a:p>
            <a:r>
              <a:rPr lang="en-US">
                <a:latin typeface="Aptos" panose="020B0004020202020204" pitchFamily="34" charset="0"/>
              </a:rPr>
              <a:t>Once the internal process of calculating the Estimated, Final, and COLA assessment occurs, invoices will be generated, and Insurers will be notified of the assessment payment via email.</a:t>
            </a:r>
          </a:p>
        </p:txBody>
      </p:sp>
      <p:sp>
        <p:nvSpPr>
          <p:cNvPr id="3" name="Title 2">
            <a:extLst>
              <a:ext uri="{FF2B5EF4-FFF2-40B4-BE49-F238E27FC236}">
                <a16:creationId xmlns:a16="http://schemas.microsoft.com/office/drawing/2014/main" id="{97EDB13F-E0CC-29FD-AD04-498E0EC41377}"/>
              </a:ext>
            </a:extLst>
          </p:cNvPr>
          <p:cNvSpPr>
            <a:spLocks noGrp="1"/>
          </p:cNvSpPr>
          <p:nvPr>
            <p:ph type="title"/>
          </p:nvPr>
        </p:nvSpPr>
        <p:spPr/>
        <p:txBody>
          <a:bodyPr/>
          <a:lstStyle/>
          <a:p>
            <a:r>
              <a:rPr lang="en-US">
                <a:latin typeface="Aptos" panose="020B0004020202020204" pitchFamily="34" charset="0"/>
              </a:rPr>
              <a:t>Notification of Invoice Due </a:t>
            </a:r>
          </a:p>
        </p:txBody>
      </p:sp>
      <p:pic>
        <p:nvPicPr>
          <p:cNvPr id="5" name="Picture 4">
            <a:extLst>
              <a:ext uri="{FF2B5EF4-FFF2-40B4-BE49-F238E27FC236}">
                <a16:creationId xmlns:a16="http://schemas.microsoft.com/office/drawing/2014/main" id="{17F3BFFC-4906-BEFA-360A-C4AED9AB10B2}"/>
              </a:ext>
            </a:extLst>
          </p:cNvPr>
          <p:cNvPicPr>
            <a:picLocks noChangeAspect="1"/>
          </p:cNvPicPr>
          <p:nvPr/>
        </p:nvPicPr>
        <p:blipFill>
          <a:blip r:embed="rId2"/>
          <a:stretch>
            <a:fillRect/>
          </a:stretch>
        </p:blipFill>
        <p:spPr>
          <a:xfrm>
            <a:off x="2337133" y="2248072"/>
            <a:ext cx="7517731" cy="3680747"/>
          </a:xfrm>
          <a:prstGeom prst="rect">
            <a:avLst/>
          </a:prstGeom>
          <a:ln>
            <a:solidFill>
              <a:schemeClr val="accent4"/>
            </a:solidFill>
          </a:ln>
        </p:spPr>
      </p:pic>
    </p:spTree>
    <p:extLst>
      <p:ext uri="{BB962C8B-B14F-4D97-AF65-F5344CB8AC3E}">
        <p14:creationId xmlns:p14="http://schemas.microsoft.com/office/powerpoint/2010/main" val="267606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5E55-426D-E4B7-C1DA-BA730DA0FA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8DB465-F192-0301-A8F7-4D0ED13FD065}"/>
              </a:ext>
            </a:extLst>
          </p:cNvPr>
          <p:cNvSpPr>
            <a:spLocks noGrp="1"/>
          </p:cNvSpPr>
          <p:nvPr>
            <p:ph type="body" sz="quarter" idx="79"/>
          </p:nvPr>
        </p:nvSpPr>
        <p:spPr>
          <a:xfrm>
            <a:off x="609600" y="844188"/>
            <a:ext cx="10972800" cy="566309"/>
          </a:xfrm>
        </p:spPr>
        <p:txBody>
          <a:bodyPr/>
          <a:lstStyle/>
          <a:p>
            <a:r>
              <a:rPr lang="en-US">
                <a:latin typeface="Aptos" panose="020B0004020202020204" pitchFamily="34" charset="0"/>
              </a:rPr>
              <a:t>The invoice attached to the email will include the cover letter and invoice for the associated assessment. </a:t>
            </a:r>
          </a:p>
        </p:txBody>
      </p:sp>
      <p:sp>
        <p:nvSpPr>
          <p:cNvPr id="3" name="Title 2">
            <a:extLst>
              <a:ext uri="{FF2B5EF4-FFF2-40B4-BE49-F238E27FC236}">
                <a16:creationId xmlns:a16="http://schemas.microsoft.com/office/drawing/2014/main" id="{F2930FE2-6EDD-5970-419C-E106E2627930}"/>
              </a:ext>
            </a:extLst>
          </p:cNvPr>
          <p:cNvSpPr>
            <a:spLocks noGrp="1"/>
          </p:cNvSpPr>
          <p:nvPr>
            <p:ph type="title"/>
          </p:nvPr>
        </p:nvSpPr>
        <p:spPr>
          <a:xfrm>
            <a:off x="609600" y="276225"/>
            <a:ext cx="10972800" cy="430887"/>
          </a:xfrm>
        </p:spPr>
        <p:txBody>
          <a:bodyPr/>
          <a:lstStyle/>
          <a:p>
            <a:r>
              <a:rPr lang="en-US">
                <a:latin typeface="Aptos" panose="020B0004020202020204" pitchFamily="34" charset="0"/>
              </a:rPr>
              <a:t>Notification of Invoice Due </a:t>
            </a:r>
          </a:p>
        </p:txBody>
      </p:sp>
      <p:sp>
        <p:nvSpPr>
          <p:cNvPr id="8" name="Rectangle 7">
            <a:extLst>
              <a:ext uri="{FF2B5EF4-FFF2-40B4-BE49-F238E27FC236}">
                <a16:creationId xmlns:a16="http://schemas.microsoft.com/office/drawing/2014/main" id="{A7F504DF-4DAF-0BBD-A52A-A35D03E087A3}"/>
              </a:ext>
            </a:extLst>
          </p:cNvPr>
          <p:cNvSpPr/>
          <p:nvPr/>
        </p:nvSpPr>
        <p:spPr>
          <a:xfrm>
            <a:off x="5962650" y="1410497"/>
            <a:ext cx="4810125" cy="4418416"/>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TextBox 8">
            <a:extLst>
              <a:ext uri="{FF2B5EF4-FFF2-40B4-BE49-F238E27FC236}">
                <a16:creationId xmlns:a16="http://schemas.microsoft.com/office/drawing/2014/main" id="{81B3160F-E75E-DF7C-AB80-58A015183789}"/>
              </a:ext>
            </a:extLst>
          </p:cNvPr>
          <p:cNvSpPr txBox="1"/>
          <p:nvPr/>
        </p:nvSpPr>
        <p:spPr>
          <a:xfrm>
            <a:off x="6838950" y="3562350"/>
            <a:ext cx="2660650" cy="768350"/>
          </a:xfrm>
          <a:prstGeom prst="rect">
            <a:avLst/>
          </a:prstGeom>
        </p:spPr>
        <p:txBody>
          <a:bodyPr vert="horz" wrap="square" lIns="0" tIns="0" rIns="0" bIns="0" rtlCol="0" anchor="t" anchorCtr="0">
            <a:noAutofit/>
          </a:bodyPr>
          <a:lstStyle/>
          <a:p>
            <a:pPr algn="ctr">
              <a:spcAft>
                <a:spcPts val="800"/>
              </a:spcAft>
              <a:buClr>
                <a:srgbClr val="00A5DF"/>
              </a:buClr>
            </a:pPr>
            <a:r>
              <a:rPr lang="en-US" sz="1400" kern="900" spc="20">
                <a:latin typeface="Gibson" panose="02000000000000000000" pitchFamily="2" charset="77"/>
              </a:rPr>
              <a:t>Insert dummy invoice here </a:t>
            </a:r>
          </a:p>
        </p:txBody>
      </p:sp>
      <p:pic>
        <p:nvPicPr>
          <p:cNvPr id="5" name="Picture 4">
            <a:extLst>
              <a:ext uri="{FF2B5EF4-FFF2-40B4-BE49-F238E27FC236}">
                <a16:creationId xmlns:a16="http://schemas.microsoft.com/office/drawing/2014/main" id="{800FD7A5-2CE3-0EAD-8189-5C0CF85EC64E}"/>
              </a:ext>
            </a:extLst>
          </p:cNvPr>
          <p:cNvPicPr>
            <a:picLocks noChangeAspect="1"/>
          </p:cNvPicPr>
          <p:nvPr/>
        </p:nvPicPr>
        <p:blipFill>
          <a:blip r:embed="rId2"/>
          <a:srcRect b="23032"/>
          <a:stretch/>
        </p:blipFill>
        <p:spPr>
          <a:xfrm>
            <a:off x="6096000" y="1477172"/>
            <a:ext cx="4578435" cy="4266403"/>
          </a:xfrm>
          <a:prstGeom prst="rect">
            <a:avLst/>
          </a:prstGeom>
        </p:spPr>
      </p:pic>
      <p:pic>
        <p:nvPicPr>
          <p:cNvPr id="13" name="Picture 12" descr="Graphical user interface, text, application, email&#10;&#10;AI-generated content may be incorrect.">
            <a:extLst>
              <a:ext uri="{FF2B5EF4-FFF2-40B4-BE49-F238E27FC236}">
                <a16:creationId xmlns:a16="http://schemas.microsoft.com/office/drawing/2014/main" id="{CC04E638-461D-A027-E033-9906B793A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1" y="1409913"/>
            <a:ext cx="4730967" cy="4418416"/>
          </a:xfrm>
          <a:prstGeom prst="rect">
            <a:avLst/>
          </a:prstGeom>
        </p:spPr>
      </p:pic>
    </p:spTree>
    <p:extLst>
      <p:ext uri="{BB962C8B-B14F-4D97-AF65-F5344CB8AC3E}">
        <p14:creationId xmlns:p14="http://schemas.microsoft.com/office/powerpoint/2010/main" val="76058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a:xfrm>
            <a:off x="696439" y="1994527"/>
            <a:ext cx="10599450" cy="1434473"/>
          </a:xfrm>
        </p:spPr>
        <p:txBody>
          <a:bodyPr/>
          <a:lstStyle/>
          <a:p>
            <a:r>
              <a:rPr lang="en-US" sz="2400" dirty="0"/>
              <a:t>WCS staff is here to help! For any issues that arise pertaining to the new assessment process in CARDS, you will direct your questions to </a:t>
            </a:r>
            <a:r>
              <a:rPr lang="en-US" sz="2400" dirty="0">
                <a:hlinkClick r:id="rId3" tooltip="mailto:wcsra@dir.nv.gov">
                  <a:extLst>
                    <a:ext uri="{A12FA001-AC4F-418D-AE19-62706E023703}">
                      <ahyp:hlinkClr xmlns:ahyp="http://schemas.microsoft.com/office/drawing/2018/hyperlinkcolor" val="tx"/>
                    </a:ext>
                  </a:extLst>
                </a:hlinkClick>
              </a:rPr>
              <a:t>WCSRA@dir.nv.gov</a:t>
            </a:r>
            <a:r>
              <a:rPr lang="en-US" sz="2400" dirty="0"/>
              <a:t>. </a:t>
            </a:r>
          </a:p>
          <a:p>
            <a:endParaRPr lang="en-US" sz="2400" dirty="0"/>
          </a:p>
          <a:p>
            <a:r>
              <a:rPr lang="en-US" sz="2400" dirty="0"/>
              <a:t>All other assessment related questions should be directed to </a:t>
            </a:r>
            <a:r>
              <a:rPr lang="en-US" sz="2400" dirty="0">
                <a:hlinkClick r:id="rId4">
                  <a:extLst>
                    <a:ext uri="{A12FA001-AC4F-418D-AE19-62706E023703}">
                      <ahyp:hlinkClr xmlns:ahyp="http://schemas.microsoft.com/office/drawing/2018/hyperlinkcolor" val="tx"/>
                    </a:ext>
                  </a:extLst>
                </a:hlinkClick>
              </a:rPr>
              <a:t>wcassessment@business.nv.gov</a:t>
            </a:r>
            <a:r>
              <a:rPr lang="en-US" sz="2400" dirty="0"/>
              <a:t>.  </a:t>
            </a:r>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a:xfrm>
            <a:off x="595855" y="5047488"/>
            <a:ext cx="10352561" cy="791012"/>
          </a:xfrm>
        </p:spPr>
        <p:txBody>
          <a:bodyPr/>
          <a:lstStyle/>
          <a:p>
            <a:r>
              <a:rPr lang="en-US" dirty="0"/>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dirty="0">
                <a:latin typeface="Gibson SemiBold"/>
              </a:rPr>
              <a:t>Claims Expenditure and premium data reporting</a:t>
            </a:r>
            <a:endParaRPr lang="en-US" dirty="0"/>
          </a:p>
        </p:txBody>
      </p:sp>
    </p:spTree>
    <p:extLst>
      <p:ext uri="{BB962C8B-B14F-4D97-AF65-F5344CB8AC3E}">
        <p14:creationId xmlns:p14="http://schemas.microsoft.com/office/powerpoint/2010/main" val="6603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FDD6-C3E0-6897-946E-98234E4C7C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6BB7D-D41E-57FD-0EF6-8CC47977A3A7}"/>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The Insurer Claims Expenditures &amp; Premium Data Webform provides a way for insurers and TPAs to submit bi-annual claims expenditure and premium data  for the purpose of calculating assessments. Some things to note about the webform:</a:t>
            </a:r>
          </a:p>
          <a:p>
            <a:endParaRPr lang="en-US">
              <a:latin typeface="Aptos" panose="020B0004020202020204" pitchFamily="34" charset="0"/>
            </a:endParaRPr>
          </a:p>
          <a:p>
            <a:pPr marL="285750" indent="-285750">
              <a:buFont typeface="Arial" panose="020B0604020202020204" pitchFamily="34" charset="0"/>
              <a:buChar char="•"/>
            </a:pPr>
            <a:r>
              <a:rPr lang="en-US">
                <a:latin typeface="Aptos" panose="020B0004020202020204" pitchFamily="34" charset="0"/>
              </a:rPr>
              <a:t>Data call windows open twice a year to collect expenditure data over a six-month period</a:t>
            </a:r>
          </a:p>
          <a:p>
            <a:pPr marL="1038225" lvl="1" indent="-285750"/>
            <a:r>
              <a:rPr lang="en-US">
                <a:latin typeface="Aptos" panose="020B0004020202020204" pitchFamily="34" charset="0"/>
              </a:rPr>
              <a:t>Data collected for the July-December period is collected from January 31</a:t>
            </a:r>
            <a:r>
              <a:rPr lang="en-US" baseline="30000">
                <a:latin typeface="Aptos" panose="020B0004020202020204" pitchFamily="34" charset="0"/>
              </a:rPr>
              <a:t>st</a:t>
            </a:r>
            <a:r>
              <a:rPr lang="en-US">
                <a:latin typeface="Aptos" panose="020B0004020202020204" pitchFamily="34" charset="0"/>
              </a:rPr>
              <a:t> – February 28</a:t>
            </a:r>
            <a:r>
              <a:rPr lang="en-US" baseline="30000">
                <a:latin typeface="Aptos" panose="020B0004020202020204" pitchFamily="34" charset="0"/>
              </a:rPr>
              <a:t>th</a:t>
            </a:r>
            <a:r>
              <a:rPr lang="en-US">
                <a:latin typeface="Aptos" panose="020B0004020202020204" pitchFamily="34" charset="0"/>
              </a:rPr>
              <a:t> </a:t>
            </a:r>
          </a:p>
          <a:p>
            <a:pPr marL="1038225" lvl="1" indent="-285750"/>
            <a:r>
              <a:rPr lang="en-US">
                <a:latin typeface="Aptos" panose="020B0004020202020204" pitchFamily="34" charset="0"/>
              </a:rPr>
              <a:t>Data collected for the January-June period is collected from July 31</a:t>
            </a:r>
            <a:r>
              <a:rPr lang="en-US" baseline="30000">
                <a:latin typeface="Aptos" panose="020B0004020202020204" pitchFamily="34" charset="0"/>
              </a:rPr>
              <a:t>st</a:t>
            </a:r>
            <a:r>
              <a:rPr lang="en-US">
                <a:latin typeface="Aptos" panose="020B0004020202020204" pitchFamily="34" charset="0"/>
              </a:rPr>
              <a:t> – August 31</a:t>
            </a:r>
            <a:r>
              <a:rPr lang="en-US" baseline="30000">
                <a:latin typeface="Aptos" panose="020B0004020202020204" pitchFamily="34" charset="0"/>
              </a:rPr>
              <a:t>st</a:t>
            </a:r>
            <a:r>
              <a:rPr lang="en-US">
                <a:latin typeface="Aptos" panose="020B0004020202020204" pitchFamily="34" charset="0"/>
              </a:rPr>
              <a:t> </a:t>
            </a:r>
          </a:p>
          <a:p>
            <a:pPr marL="285750" indent="-285750">
              <a:buFont typeface="Arial" panose="020B0604020202020204" pitchFamily="34" charset="0"/>
              <a:buChar char="•"/>
            </a:pPr>
            <a:r>
              <a:rPr lang="en-US">
                <a:latin typeface="Aptos" panose="020B0004020202020204" pitchFamily="34" charset="0"/>
              </a:rPr>
              <a:t>Verification period opens at the end of the year, allowing users to validate the previous fiscal year’s data prior to the assessment calculations. The verification window is open from October 31</a:t>
            </a:r>
            <a:r>
              <a:rPr lang="en-US" baseline="30000">
                <a:latin typeface="Aptos" panose="020B0004020202020204" pitchFamily="34" charset="0"/>
              </a:rPr>
              <a:t>st</a:t>
            </a:r>
            <a:r>
              <a:rPr lang="en-US">
                <a:latin typeface="Aptos" panose="020B0004020202020204" pitchFamily="34" charset="0"/>
              </a:rPr>
              <a:t> – January 1</a:t>
            </a:r>
            <a:r>
              <a:rPr lang="en-US" baseline="30000">
                <a:latin typeface="Aptos" panose="020B0004020202020204" pitchFamily="34" charset="0"/>
              </a:rPr>
              <a:t>st</a:t>
            </a:r>
            <a:r>
              <a:rPr lang="en-US">
                <a:latin typeface="Aptos" panose="020B0004020202020204" pitchFamily="34" charset="0"/>
              </a:rPr>
              <a:t> </a:t>
            </a:r>
          </a:p>
          <a:p>
            <a:pPr marL="285750" indent="-285750">
              <a:buFont typeface="Arial" panose="020B0604020202020204" pitchFamily="34" charset="0"/>
              <a:buChar char="•"/>
            </a:pPr>
            <a:r>
              <a:rPr lang="en-US">
                <a:latin typeface="Aptos" panose="020B0004020202020204" pitchFamily="34" charset="0"/>
              </a:rPr>
              <a:t>The webform collects claims expenditure and earned premium data, categorized between mining and non-mining data</a:t>
            </a:r>
          </a:p>
          <a:p>
            <a:pPr marL="285750" indent="-285750">
              <a:buFont typeface="Arial" panose="020B0604020202020204" pitchFamily="34" charset="0"/>
              <a:buChar char="•"/>
            </a:pPr>
            <a:r>
              <a:rPr lang="en-US">
                <a:latin typeface="Aptos" panose="020B0004020202020204" pitchFamily="34" charset="0"/>
              </a:rPr>
              <a:t>TPAs can only enter claims expenditure and premium data as a registered user of the insurer they are associated with</a:t>
            </a:r>
          </a:p>
          <a:p>
            <a:pPr marL="1038225" lvl="1" indent="-285750"/>
            <a:endParaRPr lang="en-US">
              <a:latin typeface="Aptos" panose="020B0004020202020204" pitchFamily="34" charset="0"/>
            </a:endParaRPr>
          </a:p>
          <a:p>
            <a:pPr marL="285750" indent="-285750">
              <a:buFont typeface="Arial" panose="020B0604020202020204" pitchFamily="34" charset="0"/>
              <a:buChar char="•"/>
            </a:pPr>
            <a:endParaRPr lang="en-US">
              <a:latin typeface="Aptos" panose="020B0004020202020204" pitchFamily="34" charset="0"/>
            </a:endParaRPr>
          </a:p>
        </p:txBody>
      </p:sp>
      <p:sp>
        <p:nvSpPr>
          <p:cNvPr id="3" name="Title 2">
            <a:extLst>
              <a:ext uri="{FF2B5EF4-FFF2-40B4-BE49-F238E27FC236}">
                <a16:creationId xmlns:a16="http://schemas.microsoft.com/office/drawing/2014/main" id="{15B6A72E-AC6C-26DA-5640-38D576828AC7}"/>
              </a:ext>
            </a:extLst>
          </p:cNvPr>
          <p:cNvSpPr>
            <a:spLocks noGrp="1"/>
          </p:cNvSpPr>
          <p:nvPr>
            <p:ph type="title"/>
          </p:nvPr>
        </p:nvSpPr>
        <p:spPr/>
        <p:txBody>
          <a:bodyPr/>
          <a:lstStyle/>
          <a:p>
            <a:r>
              <a:rPr lang="en-US">
                <a:latin typeface="Aptos" panose="020B0004020202020204" pitchFamily="34" charset="0"/>
              </a:rPr>
              <a:t>Insurer Claims Expenditures &amp; Premium Data Webform</a:t>
            </a:r>
          </a:p>
        </p:txBody>
      </p:sp>
      <p:sp>
        <p:nvSpPr>
          <p:cNvPr id="4" name="Text Placeholder 2">
            <a:extLst>
              <a:ext uri="{FF2B5EF4-FFF2-40B4-BE49-F238E27FC236}">
                <a16:creationId xmlns:a16="http://schemas.microsoft.com/office/drawing/2014/main" id="{E0C0A35D-8D61-0C9B-63A1-68A92644DCC9}"/>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OVERVIEW</a:t>
            </a:r>
          </a:p>
        </p:txBody>
      </p:sp>
    </p:spTree>
    <p:extLst>
      <p:ext uri="{BB962C8B-B14F-4D97-AF65-F5344CB8AC3E}">
        <p14:creationId xmlns:p14="http://schemas.microsoft.com/office/powerpoint/2010/main" val="416851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70D802-1807-BA3E-8E2D-B6F3EDC98E14}"/>
              </a:ext>
            </a:extLst>
          </p:cNvPr>
          <p:cNvSpPr>
            <a:spLocks noGrp="1"/>
          </p:cNvSpPr>
          <p:nvPr>
            <p:ph type="body" sz="quarter" idx="79"/>
          </p:nvPr>
        </p:nvSpPr>
        <p:spPr/>
        <p:txBody>
          <a:bodyPr/>
          <a:lstStyle/>
          <a:p>
            <a:r>
              <a:rPr lang="en-US"/>
              <a:t>When the Claims Expenditure and Premium Data webforms become available, either on January 31</a:t>
            </a:r>
            <a:r>
              <a:rPr lang="en-US" baseline="30000"/>
              <a:t>st</a:t>
            </a:r>
            <a:r>
              <a:rPr lang="en-US"/>
              <a:t> or July 31</a:t>
            </a:r>
            <a:r>
              <a:rPr lang="en-US" baseline="30000"/>
              <a:t>st</a:t>
            </a:r>
            <a:r>
              <a:rPr lang="en-US"/>
              <a:t>, insurers will be notified via email to submit the claims expenditure and earned premium data. </a:t>
            </a:r>
          </a:p>
        </p:txBody>
      </p:sp>
      <p:sp>
        <p:nvSpPr>
          <p:cNvPr id="3" name="Title 2">
            <a:extLst>
              <a:ext uri="{FF2B5EF4-FFF2-40B4-BE49-F238E27FC236}">
                <a16:creationId xmlns:a16="http://schemas.microsoft.com/office/drawing/2014/main" id="{7D83E74B-4B16-6D5B-F8B5-665748077A21}"/>
              </a:ext>
            </a:extLst>
          </p:cNvPr>
          <p:cNvSpPr>
            <a:spLocks noGrp="1"/>
          </p:cNvSpPr>
          <p:nvPr>
            <p:ph type="title"/>
          </p:nvPr>
        </p:nvSpPr>
        <p:spPr/>
        <p:txBody>
          <a:bodyPr/>
          <a:lstStyle/>
          <a:p>
            <a:r>
              <a:rPr lang="en-US"/>
              <a:t>Request for Data Email</a:t>
            </a:r>
          </a:p>
        </p:txBody>
      </p:sp>
      <p:grpSp>
        <p:nvGrpSpPr>
          <p:cNvPr id="7" name="Group 6">
            <a:extLst>
              <a:ext uri="{FF2B5EF4-FFF2-40B4-BE49-F238E27FC236}">
                <a16:creationId xmlns:a16="http://schemas.microsoft.com/office/drawing/2014/main" id="{9F365FDA-47CF-D8B5-3DBD-D2F1F787C23A}"/>
              </a:ext>
            </a:extLst>
          </p:cNvPr>
          <p:cNvGrpSpPr>
            <a:grpSpLocks/>
          </p:cNvGrpSpPr>
          <p:nvPr/>
        </p:nvGrpSpPr>
        <p:grpSpPr bwMode="auto">
          <a:xfrm>
            <a:off x="2596356" y="1993519"/>
            <a:ext cx="6999287" cy="4249738"/>
            <a:chOff x="106697222" y="108064370"/>
            <a:chExt cx="6998815" cy="4249280"/>
          </a:xfrm>
        </p:grpSpPr>
        <p:pic>
          <p:nvPicPr>
            <p:cNvPr id="2055" name="Picture 7">
              <a:extLst>
                <a:ext uri="{FF2B5EF4-FFF2-40B4-BE49-F238E27FC236}">
                  <a16:creationId xmlns:a16="http://schemas.microsoft.com/office/drawing/2014/main" id="{3F7FD654-A6C4-52CA-3C72-BD415BDB8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97222" y="108064370"/>
              <a:ext cx="6998815" cy="42492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8">
              <a:extLst>
                <a:ext uri="{FF2B5EF4-FFF2-40B4-BE49-F238E27FC236}">
                  <a16:creationId xmlns:a16="http://schemas.microsoft.com/office/drawing/2014/main" id="{869BE11E-560D-9A26-58F5-48FEF9B4E580}"/>
                </a:ext>
              </a:extLst>
            </p:cNvPr>
            <p:cNvSpPr>
              <a:spLocks noChangeArrowheads="1"/>
            </p:cNvSpPr>
            <p:nvPr/>
          </p:nvSpPr>
          <p:spPr bwMode="auto">
            <a:xfrm>
              <a:off x="107237049" y="108634924"/>
              <a:ext cx="1807779" cy="21020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9">
              <a:extLst>
                <a:ext uri="{FF2B5EF4-FFF2-40B4-BE49-F238E27FC236}">
                  <a16:creationId xmlns:a16="http://schemas.microsoft.com/office/drawing/2014/main" id="{2CDAC870-09BB-E114-9AC2-58DA79C8017F}"/>
                </a:ext>
              </a:extLst>
            </p:cNvPr>
            <p:cNvSpPr>
              <a:spLocks noChangeArrowheads="1"/>
            </p:cNvSpPr>
            <p:nvPr/>
          </p:nvSpPr>
          <p:spPr bwMode="auto">
            <a:xfrm>
              <a:off x="106804811" y="109559835"/>
              <a:ext cx="6790996" cy="24173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0160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CA132-6DB2-AC1B-73A2-8119B5E50A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84488E-351A-369C-2D5D-1D37E10173B8}"/>
              </a:ext>
            </a:extLst>
          </p:cNvPr>
          <p:cNvSpPr>
            <a:spLocks noGrp="1"/>
          </p:cNvSpPr>
          <p:nvPr>
            <p:ph type="body" sz="quarter" idx="79"/>
          </p:nvPr>
        </p:nvSpPr>
        <p:spPr/>
        <p:txBody>
          <a:bodyPr/>
          <a:lstStyle/>
          <a:p>
            <a:r>
              <a:rPr lang="en-US"/>
              <a:t>If an insurer has not submitted the webform when the data call window is active, a reminder will be sent to the insurer 30 days and 45 days after the initiation of the data call window.</a:t>
            </a:r>
          </a:p>
        </p:txBody>
      </p:sp>
      <p:sp>
        <p:nvSpPr>
          <p:cNvPr id="3" name="Title 2">
            <a:extLst>
              <a:ext uri="{FF2B5EF4-FFF2-40B4-BE49-F238E27FC236}">
                <a16:creationId xmlns:a16="http://schemas.microsoft.com/office/drawing/2014/main" id="{DB599946-DC85-8EC4-D5FB-0EAE86A0D512}"/>
              </a:ext>
            </a:extLst>
          </p:cNvPr>
          <p:cNvSpPr>
            <a:spLocks noGrp="1"/>
          </p:cNvSpPr>
          <p:nvPr>
            <p:ph type="title"/>
          </p:nvPr>
        </p:nvSpPr>
        <p:spPr/>
        <p:txBody>
          <a:bodyPr/>
          <a:lstStyle/>
          <a:p>
            <a:r>
              <a:rPr lang="en-US"/>
              <a:t>Request for Submission Reminder Email</a:t>
            </a:r>
          </a:p>
        </p:txBody>
      </p:sp>
      <p:grpSp>
        <p:nvGrpSpPr>
          <p:cNvPr id="4" name="Group 2">
            <a:extLst>
              <a:ext uri="{FF2B5EF4-FFF2-40B4-BE49-F238E27FC236}">
                <a16:creationId xmlns:a16="http://schemas.microsoft.com/office/drawing/2014/main" id="{ED36C56A-0591-5F4F-7622-0B5970BED534}"/>
              </a:ext>
            </a:extLst>
          </p:cNvPr>
          <p:cNvGrpSpPr>
            <a:grpSpLocks/>
          </p:cNvGrpSpPr>
          <p:nvPr/>
        </p:nvGrpSpPr>
        <p:grpSpPr bwMode="auto">
          <a:xfrm>
            <a:off x="2480468" y="1991932"/>
            <a:ext cx="7231063" cy="4262437"/>
            <a:chOff x="106581388" y="108058273"/>
            <a:chExt cx="7230483" cy="4261473"/>
          </a:xfrm>
        </p:grpSpPr>
        <p:pic>
          <p:nvPicPr>
            <p:cNvPr id="3075" name="Picture 3">
              <a:extLst>
                <a:ext uri="{FF2B5EF4-FFF2-40B4-BE49-F238E27FC236}">
                  <a16:creationId xmlns:a16="http://schemas.microsoft.com/office/drawing/2014/main" id="{5C1775C2-0C05-6BED-90B4-4A2DB65D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81388" y="108058273"/>
              <a:ext cx="7230483" cy="42614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4">
              <a:extLst>
                <a:ext uri="{FF2B5EF4-FFF2-40B4-BE49-F238E27FC236}">
                  <a16:creationId xmlns:a16="http://schemas.microsoft.com/office/drawing/2014/main" id="{4125869D-ED32-2BE3-C846-8876122DF5DB}"/>
                </a:ext>
              </a:extLst>
            </p:cNvPr>
            <p:cNvSpPr>
              <a:spLocks noChangeArrowheads="1"/>
            </p:cNvSpPr>
            <p:nvPr/>
          </p:nvSpPr>
          <p:spPr bwMode="auto">
            <a:xfrm>
              <a:off x="107279089" y="108740027"/>
              <a:ext cx="1545021" cy="1996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35F6DECE-0A74-FA15-38D5-318FDD835900}"/>
                </a:ext>
              </a:extLst>
            </p:cNvPr>
            <p:cNvSpPr>
              <a:spLocks noChangeArrowheads="1"/>
            </p:cNvSpPr>
            <p:nvPr/>
          </p:nvSpPr>
          <p:spPr bwMode="auto">
            <a:xfrm>
              <a:off x="106710217" y="109223504"/>
              <a:ext cx="7001204" cy="32582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608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E6F3-0398-05B1-0C67-371B7BF90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12DBB1-0FA3-8A15-52EA-D087A81B59A5}"/>
              </a:ext>
            </a:extLst>
          </p:cNvPr>
          <p:cNvSpPr>
            <a:spLocks noGrp="1"/>
          </p:cNvSpPr>
          <p:nvPr>
            <p:ph type="body" sz="quarter" idx="79"/>
          </p:nvPr>
        </p:nvSpPr>
        <p:spPr>
          <a:xfrm>
            <a:off x="609600" y="1543203"/>
            <a:ext cx="10972800" cy="566309"/>
          </a:xfrm>
        </p:spPr>
        <p:txBody>
          <a:bodyPr/>
          <a:lstStyle/>
          <a:p>
            <a:r>
              <a:rPr lang="en-US">
                <a:latin typeface="Aptos" panose="020B0004020202020204" pitchFamily="34" charset="0"/>
              </a:rPr>
              <a:t>Insurer users with admin access can grant the Claims Expenditure and Premium Data permission to give access to the webform. Permissions can be set from the User Access Management page available from the Forms and Tools menu.</a:t>
            </a:r>
          </a:p>
        </p:txBody>
      </p:sp>
      <p:sp>
        <p:nvSpPr>
          <p:cNvPr id="3" name="Title 2">
            <a:extLst>
              <a:ext uri="{FF2B5EF4-FFF2-40B4-BE49-F238E27FC236}">
                <a16:creationId xmlns:a16="http://schemas.microsoft.com/office/drawing/2014/main" id="{D6C8F62E-7C26-7152-2B5A-6ACC4BE8DE19}"/>
              </a:ext>
            </a:extLst>
          </p:cNvPr>
          <p:cNvSpPr>
            <a:spLocks noGrp="1"/>
          </p:cNvSpPr>
          <p:nvPr>
            <p:ph type="title"/>
          </p:nvPr>
        </p:nvSpPr>
        <p:spPr/>
        <p:txBody>
          <a:bodyPr/>
          <a:lstStyle/>
          <a:p>
            <a:r>
              <a:rPr lang="en-US">
                <a:latin typeface="Aptos" panose="020B0004020202020204" pitchFamily="34" charset="0"/>
              </a:rPr>
              <a:t>Permissions</a:t>
            </a:r>
          </a:p>
        </p:txBody>
      </p:sp>
      <p:sp>
        <p:nvSpPr>
          <p:cNvPr id="4" name="Text Placeholder 2">
            <a:extLst>
              <a:ext uri="{FF2B5EF4-FFF2-40B4-BE49-F238E27FC236}">
                <a16:creationId xmlns:a16="http://schemas.microsoft.com/office/drawing/2014/main" id="{3010E384-9C9F-2294-D2D7-3C211CA6607D}"/>
              </a:ext>
            </a:extLst>
          </p:cNvPr>
          <p:cNvSpPr txBox="1">
            <a:spLocks/>
          </p:cNvSpPr>
          <p:nvPr/>
        </p:nvSpPr>
        <p:spPr>
          <a:xfrm>
            <a:off x="609599" y="123959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ACCESS TO THE CLAIMS EXPENDITURES &amp; PREMIUM DATAWEBFORM </a:t>
            </a:r>
          </a:p>
        </p:txBody>
      </p:sp>
      <p:pic>
        <p:nvPicPr>
          <p:cNvPr id="6" name="Picture 5">
            <a:extLst>
              <a:ext uri="{FF2B5EF4-FFF2-40B4-BE49-F238E27FC236}">
                <a16:creationId xmlns:a16="http://schemas.microsoft.com/office/drawing/2014/main" id="{5F65C4A3-F6DF-2985-BB32-9F461F87D3B2}"/>
              </a:ext>
            </a:extLst>
          </p:cNvPr>
          <p:cNvPicPr>
            <a:picLocks noChangeAspect="1"/>
          </p:cNvPicPr>
          <p:nvPr/>
        </p:nvPicPr>
        <p:blipFill>
          <a:blip r:embed="rId2"/>
          <a:stretch>
            <a:fillRect/>
          </a:stretch>
        </p:blipFill>
        <p:spPr>
          <a:xfrm>
            <a:off x="652300" y="2330879"/>
            <a:ext cx="1794196" cy="3464097"/>
          </a:xfrm>
          <a:prstGeom prst="rect">
            <a:avLst/>
          </a:prstGeom>
          <a:ln>
            <a:solidFill>
              <a:schemeClr val="accent4"/>
            </a:solidFill>
          </a:ln>
        </p:spPr>
      </p:pic>
      <p:sp>
        <p:nvSpPr>
          <p:cNvPr id="10" name="Rectangle 9">
            <a:extLst>
              <a:ext uri="{FF2B5EF4-FFF2-40B4-BE49-F238E27FC236}">
                <a16:creationId xmlns:a16="http://schemas.microsoft.com/office/drawing/2014/main" id="{7FD4D849-1744-9CC1-F3F3-9A9766F4DC65}"/>
              </a:ext>
            </a:extLst>
          </p:cNvPr>
          <p:cNvSpPr/>
          <p:nvPr/>
        </p:nvSpPr>
        <p:spPr>
          <a:xfrm>
            <a:off x="714996" y="3928775"/>
            <a:ext cx="1668804"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5" name="Picture 4">
            <a:extLst>
              <a:ext uri="{FF2B5EF4-FFF2-40B4-BE49-F238E27FC236}">
                <a16:creationId xmlns:a16="http://schemas.microsoft.com/office/drawing/2014/main" id="{62DC878A-7E37-5782-3D75-DB8B9C7203E6}"/>
              </a:ext>
            </a:extLst>
          </p:cNvPr>
          <p:cNvPicPr>
            <a:picLocks noChangeAspect="1"/>
          </p:cNvPicPr>
          <p:nvPr/>
        </p:nvPicPr>
        <p:blipFill>
          <a:blip r:embed="rId3"/>
          <a:stretch>
            <a:fillRect/>
          </a:stretch>
        </p:blipFill>
        <p:spPr>
          <a:xfrm>
            <a:off x="2679192" y="2330879"/>
            <a:ext cx="8378952" cy="3783331"/>
          </a:xfrm>
          <a:prstGeom prst="rect">
            <a:avLst/>
          </a:prstGeom>
        </p:spPr>
      </p:pic>
      <p:sp>
        <p:nvSpPr>
          <p:cNvPr id="7" name="Rectangle 6">
            <a:extLst>
              <a:ext uri="{FF2B5EF4-FFF2-40B4-BE49-F238E27FC236}">
                <a16:creationId xmlns:a16="http://schemas.microsoft.com/office/drawing/2014/main" id="{26B6D662-F704-3B5A-3FB1-0C036ED853C3}"/>
              </a:ext>
            </a:extLst>
          </p:cNvPr>
          <p:cNvSpPr/>
          <p:nvPr/>
        </p:nvSpPr>
        <p:spPr>
          <a:xfrm>
            <a:off x="10434221" y="3845404"/>
            <a:ext cx="643127" cy="61242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1" name="Picture 10">
            <a:extLst>
              <a:ext uri="{FF2B5EF4-FFF2-40B4-BE49-F238E27FC236}">
                <a16:creationId xmlns:a16="http://schemas.microsoft.com/office/drawing/2014/main" id="{0A1B59D9-81D5-FC8B-BB62-2ED0D1822E79}"/>
              </a:ext>
            </a:extLst>
          </p:cNvPr>
          <p:cNvPicPr>
            <a:picLocks noChangeAspect="1"/>
          </p:cNvPicPr>
          <p:nvPr/>
        </p:nvPicPr>
        <p:blipFill>
          <a:blip r:embed="rId4"/>
          <a:stretch>
            <a:fillRect/>
          </a:stretch>
        </p:blipFill>
        <p:spPr>
          <a:xfrm>
            <a:off x="10491835" y="6114210"/>
            <a:ext cx="566309" cy="566309"/>
          </a:xfrm>
          <a:prstGeom prst="rect">
            <a:avLst/>
          </a:prstGeom>
        </p:spPr>
      </p:pic>
      <p:sp>
        <p:nvSpPr>
          <p:cNvPr id="12" name="Rectangle 11">
            <a:extLst>
              <a:ext uri="{FF2B5EF4-FFF2-40B4-BE49-F238E27FC236}">
                <a16:creationId xmlns:a16="http://schemas.microsoft.com/office/drawing/2014/main" id="{6DEBB9DC-06B1-0357-ED4C-E55D13C7F6B9}"/>
              </a:ext>
            </a:extLst>
          </p:cNvPr>
          <p:cNvSpPr/>
          <p:nvPr/>
        </p:nvSpPr>
        <p:spPr>
          <a:xfrm>
            <a:off x="10453425" y="6091150"/>
            <a:ext cx="643127" cy="61242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15" name="Connector: Elbow 14">
            <a:extLst>
              <a:ext uri="{FF2B5EF4-FFF2-40B4-BE49-F238E27FC236}">
                <a16:creationId xmlns:a16="http://schemas.microsoft.com/office/drawing/2014/main" id="{AC9F17E4-50E5-8EBE-4C10-7A3987C2BD01}"/>
              </a:ext>
            </a:extLst>
          </p:cNvPr>
          <p:cNvCxnSpPr>
            <a:cxnSpLocks/>
          </p:cNvCxnSpPr>
          <p:nvPr/>
        </p:nvCxnSpPr>
        <p:spPr>
          <a:xfrm rot="10800000" flipV="1">
            <a:off x="11058144" y="3421403"/>
            <a:ext cx="783335" cy="486435"/>
          </a:xfrm>
          <a:prstGeom prst="bentConnector3">
            <a:avLst>
              <a:gd name="adj1" fmla="val 214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4CC141F-72A7-9C9B-CCE1-5ABC10BFD504}"/>
              </a:ext>
            </a:extLst>
          </p:cNvPr>
          <p:cNvSpPr/>
          <p:nvPr/>
        </p:nvSpPr>
        <p:spPr>
          <a:xfrm>
            <a:off x="10012679" y="2701372"/>
            <a:ext cx="1828800" cy="905875"/>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dirty="0">
                <a:latin typeface="Aptos" panose="020B0004020202020204" pitchFamily="34" charset="0"/>
              </a:rPr>
              <a:t>Ellipsis provides the edit options and/or delete users</a:t>
            </a:r>
          </a:p>
        </p:txBody>
      </p:sp>
      <p:sp>
        <p:nvSpPr>
          <p:cNvPr id="17" name="Rectangle 16">
            <a:extLst>
              <a:ext uri="{FF2B5EF4-FFF2-40B4-BE49-F238E27FC236}">
                <a16:creationId xmlns:a16="http://schemas.microsoft.com/office/drawing/2014/main" id="{714A09DB-F2BD-272F-2C65-2E9220DDD2DB}"/>
              </a:ext>
            </a:extLst>
          </p:cNvPr>
          <p:cNvSpPr/>
          <p:nvPr/>
        </p:nvSpPr>
        <p:spPr>
          <a:xfrm>
            <a:off x="2640785" y="2330879"/>
            <a:ext cx="742496"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8" name="Rectangle 17">
            <a:extLst>
              <a:ext uri="{FF2B5EF4-FFF2-40B4-BE49-F238E27FC236}">
                <a16:creationId xmlns:a16="http://schemas.microsoft.com/office/drawing/2014/main" id="{3CE0E394-3B99-C8EF-1F20-CE1D56E1FCE3}"/>
              </a:ext>
            </a:extLst>
          </p:cNvPr>
          <p:cNvSpPr/>
          <p:nvPr/>
        </p:nvSpPr>
        <p:spPr>
          <a:xfrm>
            <a:off x="2673052" y="4457831"/>
            <a:ext cx="2072684" cy="33362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9" name="Rectangle 18">
            <a:extLst>
              <a:ext uri="{FF2B5EF4-FFF2-40B4-BE49-F238E27FC236}">
                <a16:creationId xmlns:a16="http://schemas.microsoft.com/office/drawing/2014/main" id="{CC2A9E6C-DC48-B936-0D1A-219BF9AE386E}"/>
              </a:ext>
            </a:extLst>
          </p:cNvPr>
          <p:cNvSpPr/>
          <p:nvPr/>
        </p:nvSpPr>
        <p:spPr>
          <a:xfrm>
            <a:off x="10354055" y="2400781"/>
            <a:ext cx="742496" cy="269399"/>
          </a:xfrm>
          <a:prstGeom prst="rect">
            <a:avLst/>
          </a:prstGeom>
          <a:noFill/>
          <a:ln w="28575">
            <a:solidFill>
              <a:srgbClr val="FF0000"/>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20" name="Rectangle 19">
            <a:extLst>
              <a:ext uri="{FF2B5EF4-FFF2-40B4-BE49-F238E27FC236}">
                <a16:creationId xmlns:a16="http://schemas.microsoft.com/office/drawing/2014/main" id="{5F0472F5-28D5-A993-B77A-37506FD116C2}"/>
              </a:ext>
            </a:extLst>
          </p:cNvPr>
          <p:cNvSpPr/>
          <p:nvPr/>
        </p:nvSpPr>
        <p:spPr>
          <a:xfrm>
            <a:off x="10354055" y="4626648"/>
            <a:ext cx="742496" cy="269399"/>
          </a:xfrm>
          <a:prstGeom prst="rect">
            <a:avLst/>
          </a:prstGeom>
          <a:noFill/>
          <a:ln w="28575">
            <a:solidFill>
              <a:srgbClr val="FF0000"/>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4165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E099-8CD9-3983-02A5-BCAF259980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7602EC-8410-4A3B-CAAC-4F2A3F2BF3C0}"/>
              </a:ext>
            </a:extLst>
          </p:cNvPr>
          <p:cNvSpPr>
            <a:spLocks noGrp="1"/>
          </p:cNvSpPr>
          <p:nvPr>
            <p:ph type="body" sz="quarter" idx="79"/>
          </p:nvPr>
        </p:nvSpPr>
        <p:spPr/>
        <p:txBody>
          <a:bodyPr/>
          <a:lstStyle/>
          <a:p>
            <a:r>
              <a:rPr lang="en-US" dirty="0">
                <a:latin typeface="Aptos" panose="020B0004020202020204" pitchFamily="34" charset="0"/>
              </a:rPr>
              <a:t>The insurer admin can then select the permissions they wish to provide.</a:t>
            </a:r>
          </a:p>
        </p:txBody>
      </p:sp>
      <p:sp>
        <p:nvSpPr>
          <p:cNvPr id="3" name="Title 2">
            <a:extLst>
              <a:ext uri="{FF2B5EF4-FFF2-40B4-BE49-F238E27FC236}">
                <a16:creationId xmlns:a16="http://schemas.microsoft.com/office/drawing/2014/main" id="{3F2D4E58-4839-B84E-D8D6-A028ACEBCABC}"/>
              </a:ext>
            </a:extLst>
          </p:cNvPr>
          <p:cNvSpPr>
            <a:spLocks noGrp="1"/>
          </p:cNvSpPr>
          <p:nvPr>
            <p:ph type="title"/>
          </p:nvPr>
        </p:nvSpPr>
        <p:spPr/>
        <p:txBody>
          <a:bodyPr/>
          <a:lstStyle/>
          <a:p>
            <a:r>
              <a:rPr lang="en-US" dirty="0">
                <a:latin typeface="Aptos" panose="020B0004020202020204" pitchFamily="34" charset="0"/>
              </a:rPr>
              <a:t>Setting Permissions for an Insurer User </a:t>
            </a:r>
          </a:p>
        </p:txBody>
      </p:sp>
      <p:pic>
        <p:nvPicPr>
          <p:cNvPr id="6" name="Picture 5">
            <a:extLst>
              <a:ext uri="{FF2B5EF4-FFF2-40B4-BE49-F238E27FC236}">
                <a16:creationId xmlns:a16="http://schemas.microsoft.com/office/drawing/2014/main" id="{3FC1F65D-0B0A-7376-C441-508561DF5C6C}"/>
              </a:ext>
            </a:extLst>
          </p:cNvPr>
          <p:cNvPicPr>
            <a:picLocks noChangeAspect="1"/>
          </p:cNvPicPr>
          <p:nvPr/>
        </p:nvPicPr>
        <p:blipFill>
          <a:blip r:embed="rId3"/>
          <a:stretch>
            <a:fillRect/>
          </a:stretch>
        </p:blipFill>
        <p:spPr>
          <a:xfrm>
            <a:off x="2340259" y="2096962"/>
            <a:ext cx="8065351" cy="3747801"/>
          </a:xfrm>
          <a:prstGeom prst="rect">
            <a:avLst/>
          </a:prstGeom>
          <a:ln>
            <a:solidFill>
              <a:schemeClr val="accent4"/>
            </a:solidFill>
          </a:ln>
        </p:spPr>
      </p:pic>
      <p:sp>
        <p:nvSpPr>
          <p:cNvPr id="4" name="Rectangle 3">
            <a:extLst>
              <a:ext uri="{FF2B5EF4-FFF2-40B4-BE49-F238E27FC236}">
                <a16:creationId xmlns:a16="http://schemas.microsoft.com/office/drawing/2014/main" id="{DC40717D-12A0-C165-626B-A2DE7D3532C6}"/>
              </a:ext>
            </a:extLst>
          </p:cNvPr>
          <p:cNvSpPr/>
          <p:nvPr/>
        </p:nvSpPr>
        <p:spPr>
          <a:xfrm>
            <a:off x="2206121" y="5499880"/>
            <a:ext cx="848606"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97887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FB6F-5617-9C5E-6A05-6F5A43E6E7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CE64DC-BF32-6CBD-558D-2C2126B106A1}"/>
              </a:ext>
            </a:extLst>
          </p:cNvPr>
          <p:cNvSpPr>
            <a:spLocks noGrp="1"/>
          </p:cNvSpPr>
          <p:nvPr>
            <p:ph type="title"/>
          </p:nvPr>
        </p:nvSpPr>
        <p:spPr/>
        <p:txBody>
          <a:bodyPr/>
          <a:lstStyle/>
          <a:p>
            <a:r>
              <a:rPr lang="en-US" dirty="0">
                <a:latin typeface="Aptos" panose="020B0004020202020204" pitchFamily="34" charset="0"/>
              </a:rPr>
              <a:t>Adding and Selection Permissions for a TPA User </a:t>
            </a:r>
          </a:p>
        </p:txBody>
      </p:sp>
      <p:sp>
        <p:nvSpPr>
          <p:cNvPr id="12" name="Text Placeholder 1">
            <a:extLst>
              <a:ext uri="{FF2B5EF4-FFF2-40B4-BE49-F238E27FC236}">
                <a16:creationId xmlns:a16="http://schemas.microsoft.com/office/drawing/2014/main" id="{63C35B96-DC35-84C1-72BE-FCE6CA2DDF36}"/>
              </a:ext>
            </a:extLst>
          </p:cNvPr>
          <p:cNvSpPr txBox="1">
            <a:spLocks/>
          </p:cNvSpPr>
          <p:nvPr/>
        </p:nvSpPr>
        <p:spPr>
          <a:xfrm>
            <a:off x="7151947" y="1426117"/>
            <a:ext cx="463296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TPA users that belong to the related TPA groups can be selected as authorized users by the Insurer group. Once the insurer admin has selected the user, the available permissions can be provided.  </a:t>
            </a:r>
          </a:p>
        </p:txBody>
      </p:sp>
      <p:pic>
        <p:nvPicPr>
          <p:cNvPr id="15" name="Picture 14">
            <a:extLst>
              <a:ext uri="{FF2B5EF4-FFF2-40B4-BE49-F238E27FC236}">
                <a16:creationId xmlns:a16="http://schemas.microsoft.com/office/drawing/2014/main" id="{05E88C62-1961-3C9F-B140-EDC38952588F}"/>
              </a:ext>
            </a:extLst>
          </p:cNvPr>
          <p:cNvPicPr>
            <a:picLocks noChangeAspect="1"/>
          </p:cNvPicPr>
          <p:nvPr/>
        </p:nvPicPr>
        <p:blipFill>
          <a:blip r:embed="rId3"/>
          <a:stretch>
            <a:fillRect/>
          </a:stretch>
        </p:blipFill>
        <p:spPr>
          <a:xfrm>
            <a:off x="407093" y="1442801"/>
            <a:ext cx="6616416" cy="1209535"/>
          </a:xfrm>
          <a:prstGeom prst="rect">
            <a:avLst/>
          </a:prstGeom>
        </p:spPr>
      </p:pic>
      <p:pic>
        <p:nvPicPr>
          <p:cNvPr id="19" name="Picture 18">
            <a:extLst>
              <a:ext uri="{FF2B5EF4-FFF2-40B4-BE49-F238E27FC236}">
                <a16:creationId xmlns:a16="http://schemas.microsoft.com/office/drawing/2014/main" id="{118898EB-D9FD-7B42-FF85-384C59EF178E}"/>
              </a:ext>
            </a:extLst>
          </p:cNvPr>
          <p:cNvPicPr>
            <a:picLocks noChangeAspect="1"/>
          </p:cNvPicPr>
          <p:nvPr/>
        </p:nvPicPr>
        <p:blipFill>
          <a:blip r:embed="rId4"/>
          <a:stretch>
            <a:fillRect/>
          </a:stretch>
        </p:blipFill>
        <p:spPr>
          <a:xfrm>
            <a:off x="407093" y="2227489"/>
            <a:ext cx="6616416" cy="621017"/>
          </a:xfrm>
          <a:prstGeom prst="rect">
            <a:avLst/>
          </a:prstGeom>
        </p:spPr>
      </p:pic>
      <p:pic>
        <p:nvPicPr>
          <p:cNvPr id="11" name="Picture 10">
            <a:extLst>
              <a:ext uri="{FF2B5EF4-FFF2-40B4-BE49-F238E27FC236}">
                <a16:creationId xmlns:a16="http://schemas.microsoft.com/office/drawing/2014/main" id="{273BFDB6-D95B-D129-5CCA-1C6F8848C3F2}"/>
              </a:ext>
            </a:extLst>
          </p:cNvPr>
          <p:cNvPicPr>
            <a:picLocks noChangeAspect="1"/>
          </p:cNvPicPr>
          <p:nvPr/>
        </p:nvPicPr>
        <p:blipFill>
          <a:blip r:embed="rId5"/>
          <a:stretch>
            <a:fillRect/>
          </a:stretch>
        </p:blipFill>
        <p:spPr>
          <a:xfrm>
            <a:off x="4546501" y="2902707"/>
            <a:ext cx="6616416" cy="3113859"/>
          </a:xfrm>
          <a:prstGeom prst="rect">
            <a:avLst/>
          </a:prstGeom>
          <a:ln>
            <a:solidFill>
              <a:schemeClr val="accent4"/>
            </a:solidFill>
          </a:ln>
        </p:spPr>
      </p:pic>
      <p:sp>
        <p:nvSpPr>
          <p:cNvPr id="10" name="Rectangle 9">
            <a:extLst>
              <a:ext uri="{FF2B5EF4-FFF2-40B4-BE49-F238E27FC236}">
                <a16:creationId xmlns:a16="http://schemas.microsoft.com/office/drawing/2014/main" id="{C6B0DEA8-5FC0-6870-F254-98DCD29D2AF0}"/>
              </a:ext>
            </a:extLst>
          </p:cNvPr>
          <p:cNvSpPr/>
          <p:nvPr/>
        </p:nvSpPr>
        <p:spPr>
          <a:xfrm>
            <a:off x="512064" y="2251656"/>
            <a:ext cx="6062471" cy="28079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4" name="Rectangle 23">
            <a:extLst>
              <a:ext uri="{FF2B5EF4-FFF2-40B4-BE49-F238E27FC236}">
                <a16:creationId xmlns:a16="http://schemas.microsoft.com/office/drawing/2014/main" id="{8B7FC01A-42F5-603B-C562-5D21CA80335A}"/>
              </a:ext>
            </a:extLst>
          </p:cNvPr>
          <p:cNvSpPr/>
          <p:nvPr/>
        </p:nvSpPr>
        <p:spPr>
          <a:xfrm>
            <a:off x="4628797" y="4082364"/>
            <a:ext cx="1040483" cy="472218"/>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5" name="Rectangle 24">
            <a:extLst>
              <a:ext uri="{FF2B5EF4-FFF2-40B4-BE49-F238E27FC236}">
                <a16:creationId xmlns:a16="http://schemas.microsoft.com/office/drawing/2014/main" id="{173AC8AF-C7A3-8C85-4706-9EC03341261F}"/>
              </a:ext>
            </a:extLst>
          </p:cNvPr>
          <p:cNvSpPr/>
          <p:nvPr/>
        </p:nvSpPr>
        <p:spPr>
          <a:xfrm>
            <a:off x="4546501" y="5715951"/>
            <a:ext cx="609600" cy="274105"/>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99293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50607-21C4-4A54-3D2D-BA1F127340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40F35E-1AC1-A053-DF8F-F09559DBB615}"/>
              </a:ext>
            </a:extLst>
          </p:cNvPr>
          <p:cNvSpPr>
            <a:spLocks noGrp="1"/>
          </p:cNvSpPr>
          <p:nvPr>
            <p:ph type="body" sz="quarter" idx="79"/>
          </p:nvPr>
        </p:nvSpPr>
        <p:spPr/>
        <p:txBody>
          <a:bodyPr/>
          <a:lstStyle/>
          <a:p>
            <a:r>
              <a:rPr lang="en-US">
                <a:latin typeface="Aptos" panose="020B0004020202020204" pitchFamily="34" charset="0"/>
              </a:rPr>
              <a:t>Once the permissions have been set and the webform is active for a given data call, users can navigate to the webform in two ways: through the Forms and Tools menu, or from the reminder banner if it is during a submission window.</a:t>
            </a:r>
          </a:p>
        </p:txBody>
      </p:sp>
      <p:sp>
        <p:nvSpPr>
          <p:cNvPr id="3" name="Title 2">
            <a:extLst>
              <a:ext uri="{FF2B5EF4-FFF2-40B4-BE49-F238E27FC236}">
                <a16:creationId xmlns:a16="http://schemas.microsoft.com/office/drawing/2014/main" id="{8924B8C3-7D81-D85E-E1BF-6E4950CF8D08}"/>
              </a:ext>
            </a:extLst>
          </p:cNvPr>
          <p:cNvSpPr>
            <a:spLocks noGrp="1"/>
          </p:cNvSpPr>
          <p:nvPr>
            <p:ph type="title"/>
          </p:nvPr>
        </p:nvSpPr>
        <p:spPr/>
        <p:txBody>
          <a:bodyPr/>
          <a:lstStyle/>
          <a:p>
            <a:r>
              <a:rPr lang="en-US">
                <a:latin typeface="Aptos" panose="020B0004020202020204" pitchFamily="34" charset="0"/>
              </a:rPr>
              <a:t>Navigation</a:t>
            </a:r>
          </a:p>
        </p:txBody>
      </p:sp>
      <p:pic>
        <p:nvPicPr>
          <p:cNvPr id="6" name="Picture 5">
            <a:extLst>
              <a:ext uri="{FF2B5EF4-FFF2-40B4-BE49-F238E27FC236}">
                <a16:creationId xmlns:a16="http://schemas.microsoft.com/office/drawing/2014/main" id="{3A952791-25E9-F3DC-423B-6FEFEF720FC6}"/>
              </a:ext>
            </a:extLst>
          </p:cNvPr>
          <p:cNvPicPr>
            <a:picLocks noChangeAspect="1"/>
          </p:cNvPicPr>
          <p:nvPr/>
        </p:nvPicPr>
        <p:blipFill>
          <a:blip r:embed="rId2"/>
          <a:stretch>
            <a:fillRect/>
          </a:stretch>
        </p:blipFill>
        <p:spPr>
          <a:xfrm>
            <a:off x="699504" y="2101929"/>
            <a:ext cx="2004683" cy="3986191"/>
          </a:xfrm>
          <a:prstGeom prst="rect">
            <a:avLst/>
          </a:prstGeom>
          <a:ln>
            <a:solidFill>
              <a:schemeClr val="accent4"/>
            </a:solidFill>
          </a:ln>
        </p:spPr>
      </p:pic>
      <p:sp>
        <p:nvSpPr>
          <p:cNvPr id="9" name="Rectangle 8">
            <a:extLst>
              <a:ext uri="{FF2B5EF4-FFF2-40B4-BE49-F238E27FC236}">
                <a16:creationId xmlns:a16="http://schemas.microsoft.com/office/drawing/2014/main" id="{C4CD2773-CD99-78EA-EC27-8DDB46B1295A}"/>
              </a:ext>
            </a:extLst>
          </p:cNvPr>
          <p:cNvSpPr/>
          <p:nvPr/>
        </p:nvSpPr>
        <p:spPr>
          <a:xfrm>
            <a:off x="699503" y="3826721"/>
            <a:ext cx="1935541"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8" name="Picture 7" descr="Graphical user interface, application&#10;&#10;AI-generated content may be incorrect.">
            <a:extLst>
              <a:ext uri="{FF2B5EF4-FFF2-40B4-BE49-F238E27FC236}">
                <a16:creationId xmlns:a16="http://schemas.microsoft.com/office/drawing/2014/main" id="{B8A4582D-F7D9-A02E-384B-60A10D260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296" y="2538216"/>
            <a:ext cx="9057143" cy="2952381"/>
          </a:xfrm>
          <a:prstGeom prst="rect">
            <a:avLst/>
          </a:prstGeom>
        </p:spPr>
      </p:pic>
      <p:sp>
        <p:nvSpPr>
          <p:cNvPr id="10" name="Rectangle 9">
            <a:extLst>
              <a:ext uri="{FF2B5EF4-FFF2-40B4-BE49-F238E27FC236}">
                <a16:creationId xmlns:a16="http://schemas.microsoft.com/office/drawing/2014/main" id="{7556137A-BE91-69F5-44F7-3068EAB8B388}"/>
              </a:ext>
            </a:extLst>
          </p:cNvPr>
          <p:cNvSpPr/>
          <p:nvPr/>
        </p:nvSpPr>
        <p:spPr>
          <a:xfrm>
            <a:off x="2971030" y="3823785"/>
            <a:ext cx="8852161"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4145103539"/>
      </p:ext>
    </p:extLst>
  </p:cSld>
  <p:clrMapOvr>
    <a:masterClrMapping/>
  </p:clrMapOvr>
</p:sld>
</file>

<file path=ppt/theme/theme1.xml><?xml version="1.0" encoding="utf-8"?>
<a:theme xmlns:a="http://schemas.openxmlformats.org/drawingml/2006/main" name="1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2.xml><?xml version="1.0" encoding="utf-8"?>
<a:theme xmlns:a="http://schemas.openxmlformats.org/drawingml/2006/main" name="2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 xmlns:r="http://schemas.openxmlformats.org/officeDocument/2006/relationships" xmlns:p="http://schemas.openxmlformats.org/presentationml/2006/main" xmlns:ma14="http://schemas.microsoft.com/office/mac/drawingml/2011/main"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d98dc6b-9d7b-4a82-9cae-a27874cc94e0" xsi:nil="true"/>
    <lcf76f155ced4ddcb4097134ff3c332f xmlns="b4ca6f4f-bb75-48a2-8ed4-caa6facdfd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7C3B2DBFEED4D823A30920B787D28" ma:contentTypeVersion="12" ma:contentTypeDescription="Create a new document." ma:contentTypeScope="" ma:versionID="4855c8cd0d7cae21c3730156f65e7d04">
  <xsd:schema xmlns:xsd="http://www.w3.org/2001/XMLSchema" xmlns:xs="http://www.w3.org/2001/XMLSchema" xmlns:p="http://schemas.microsoft.com/office/2006/metadata/properties" xmlns:ns2="b4ca6f4f-bb75-48a2-8ed4-caa6facdfd40" xmlns:ns3="5d98dc6b-9d7b-4a82-9cae-a27874cc94e0" targetNamespace="http://schemas.microsoft.com/office/2006/metadata/properties" ma:root="true" ma:fieldsID="cd6f449bb045a7c3a2046f6739c83009" ns2:_="" ns3:_="">
    <xsd:import namespace="b4ca6f4f-bb75-48a2-8ed4-caa6facdfd40"/>
    <xsd:import namespace="5d98dc6b-9d7b-4a82-9cae-a27874cc94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a6f4f-bb75-48a2-8ed4-caa6facdfd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98dc6b-9d7b-4a82-9cae-a27874cc94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ff510b-4d87-4cea-9c31-d1bec642f45b}" ma:internalName="TaxCatchAll" ma:showField="CatchAllData" ma:web="5d98dc6b-9d7b-4a82-9cae-a27874cc94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40E70F-F529-4AFD-8FC2-C37229C3D635}">
  <ds:schemaRefs>
    <ds:schemaRef ds:uri="http://schemas.microsoft.com/sharepoint/v3/contenttype/forms"/>
  </ds:schemaRefs>
</ds:datastoreItem>
</file>

<file path=customXml/itemProps2.xml><?xml version="1.0" encoding="utf-8"?>
<ds:datastoreItem xmlns:ds="http://schemas.openxmlformats.org/officeDocument/2006/customXml" ds:itemID="{99923627-D6DD-45B8-99A4-B4659551484D}">
  <ds:schemaRefs>
    <ds:schemaRef ds:uri="http://purl.org/dc/terms/"/>
    <ds:schemaRef ds:uri="http://schemas.openxmlformats.org/package/2006/metadata/core-properties"/>
    <ds:schemaRef ds:uri="5d98dc6b-9d7b-4a82-9cae-a27874cc94e0"/>
    <ds:schemaRef ds:uri="http://schemas.microsoft.com/office/2006/documentManagement/types"/>
    <ds:schemaRef ds:uri="http://schemas.microsoft.com/office/infopath/2007/PartnerControls"/>
    <ds:schemaRef ds:uri="http://purl.org/dc/elements/1.1/"/>
    <ds:schemaRef ds:uri="http://schemas.microsoft.com/office/2006/metadata/properties"/>
    <ds:schemaRef ds:uri="b4ca6f4f-bb75-48a2-8ed4-caa6facdfd40"/>
    <ds:schemaRef ds:uri="http://www.w3.org/XML/1998/namespace"/>
    <ds:schemaRef ds:uri="http://purl.org/dc/dcmitype/"/>
  </ds:schemaRefs>
</ds:datastoreItem>
</file>

<file path=customXml/itemProps3.xml><?xml version="1.0" encoding="utf-8"?>
<ds:datastoreItem xmlns:ds="http://schemas.openxmlformats.org/officeDocument/2006/customXml" ds:itemID="{9DA6DFF5-390C-4E52-A079-765CC485650A}">
  <ds:schemaRefs>
    <ds:schemaRef ds:uri="5d98dc6b-9d7b-4a82-9cae-a27874cc94e0"/>
    <ds:schemaRef ds:uri="b4ca6f4f-bb75-48a2-8ed4-caa6facdfd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923</TotalTime>
  <Words>1364</Words>
  <Application>Microsoft Office PowerPoint</Application>
  <PresentationFormat>Widescreen</PresentationFormat>
  <Paragraphs>101</Paragraphs>
  <Slides>23</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Aptos</vt:lpstr>
      <vt:lpstr>Arial</vt:lpstr>
      <vt:lpstr>Calibri</vt:lpstr>
      <vt:lpstr>Franklin Gothic Book</vt:lpstr>
      <vt:lpstr>Gibson</vt:lpstr>
      <vt:lpstr>Gibson Book</vt:lpstr>
      <vt:lpstr>Gibson Medium</vt:lpstr>
      <vt:lpstr>Gibson SemiBold</vt:lpstr>
      <vt:lpstr>1_UPDATED</vt:lpstr>
      <vt:lpstr>2_UPDATED</vt:lpstr>
      <vt:lpstr>Claims Expenditure &amp; Premium Data Reporting</vt:lpstr>
      <vt:lpstr>Claims Expenditure &amp; Premium Data Reporting</vt:lpstr>
      <vt:lpstr>Insurer Claims Expenditures &amp; Premium Data Webform</vt:lpstr>
      <vt:lpstr>Request for Data Email</vt:lpstr>
      <vt:lpstr>Request for Submission Reminder Email</vt:lpstr>
      <vt:lpstr>Permissions</vt:lpstr>
      <vt:lpstr>Setting Permissions for an Insurer User </vt:lpstr>
      <vt:lpstr>Adding and Selection Permissions for a TPA User </vt:lpstr>
      <vt:lpstr>Navigation</vt:lpstr>
      <vt:lpstr>Claims Expenditure and Premium Data Page</vt:lpstr>
      <vt:lpstr>Claims Expenditure and Premium Data Webform</vt:lpstr>
      <vt:lpstr>Additional Sections for Private Carriers</vt:lpstr>
      <vt:lpstr>Submitting the Webform</vt:lpstr>
      <vt:lpstr>Claims Expenditure and Premium Data Webform</vt:lpstr>
      <vt:lpstr>Claims Expenditure and Premium Data Verification Email</vt:lpstr>
      <vt:lpstr>Verifying the Claims Expenditure and Premium Data Filing</vt:lpstr>
      <vt:lpstr>Verifying the Claims Expenditure and Premium Data Filing</vt:lpstr>
      <vt:lpstr>Verifying the Webform</vt:lpstr>
      <vt:lpstr>Confirming Verification</vt:lpstr>
      <vt:lpstr>Important Dates to Note for the Assessment Process</vt:lpstr>
      <vt:lpstr>Notification of Invoice Due </vt:lpstr>
      <vt:lpstr>Notification of Invoice Due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 SO</dc:title>
  <dc:creator>Scott Kuhlke</dc:creator>
  <cp:lastModifiedBy>Claudia Cortez</cp:lastModifiedBy>
  <cp:revision>39</cp:revision>
  <cp:lastPrinted>2025-05-14T21:48:11Z</cp:lastPrinted>
  <dcterms:created xsi:type="dcterms:W3CDTF">2023-08-31T18:52:05Z</dcterms:created>
  <dcterms:modified xsi:type="dcterms:W3CDTF">2025-08-11T15:32:53Z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0x010100C437C3B2DBFEED4D823A30920B787D28</vt:lpwstr>
  </property>
  <property fmtid="{D5CDD505-2E9C-101B-9397-08002B2CF9AE}" pid="3" name="MediaServiceImageTags">
    <vt:lpwstr/>
  </property>
  <property fmtid="{D5CDD505-2E9C-101B-9397-08002B2CF9AE}" pid="4" name="MSIP_Label_7138a076-c22e-4511-a058-63bc0d273c94_Enabled">
    <vt:lpwstr>true</vt:lpwstr>
  </property>
  <property fmtid="{D5CDD505-2E9C-101B-9397-08002B2CF9AE}" pid="5" name="MSIP_Label_7138a076-c22e-4511-a058-63bc0d273c94_SetDate">
    <vt:lpwstr>2025-03-17T23:17:21Z</vt:lpwstr>
  </property>
  <property fmtid="{D5CDD505-2E9C-101B-9397-08002B2CF9AE}" pid="6" name="MSIP_Label_7138a076-c22e-4511-a058-63bc0d273c94_Method">
    <vt:lpwstr>Privileged</vt:lpwstr>
  </property>
  <property fmtid="{D5CDD505-2E9C-101B-9397-08002B2CF9AE}" pid="7" name="MSIP_Label_7138a076-c22e-4511-a058-63bc0d273c94_Name">
    <vt:lpwstr>Public</vt:lpwstr>
  </property>
  <property fmtid="{D5CDD505-2E9C-101B-9397-08002B2CF9AE}" pid="8" name="MSIP_Label_7138a076-c22e-4511-a058-63bc0d273c94_SiteId">
    <vt:lpwstr>ae9d6e9a-cc18-4204-ac29-43a0ccb860e8</vt:lpwstr>
  </property>
  <property fmtid="{D5CDD505-2E9C-101B-9397-08002B2CF9AE}" pid="9" name="MSIP_Label_7138a076-c22e-4511-a058-63bc0d273c94_ActionId">
    <vt:lpwstr>07fca451-a0f4-4b9c-a3ff-f509082d34f8</vt:lpwstr>
  </property>
  <property fmtid="{D5CDD505-2E9C-101B-9397-08002B2CF9AE}" pid="10" name="MSIP_Label_7138a076-c22e-4511-a058-63bc0d273c94_ContentBits">
    <vt:lpwstr>0</vt:lpwstr>
  </property>
  <property fmtid="{D5CDD505-2E9C-101B-9397-08002B2CF9AE}" pid="11" name="MSIP_Label_7138a076-c22e-4511-a058-63bc0d273c94_Tag">
    <vt:lpwstr>10, 0, 1, 1</vt:lpwstr>
  </property>
</Properties>
</file>